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8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287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16" r:id="rId25"/>
    <p:sldId id="317" r:id="rId26"/>
    <p:sldId id="318" r:id="rId27"/>
    <p:sldId id="319" r:id="rId28"/>
    <p:sldId id="264" r:id="rId29"/>
    <p:sldId id="276" r:id="rId30"/>
    <p:sldId id="275" r:id="rId31"/>
    <p:sldId id="265" r:id="rId32"/>
    <p:sldId id="281" r:id="rId33"/>
    <p:sldId id="282" r:id="rId34"/>
    <p:sldId id="283" r:id="rId35"/>
    <p:sldId id="284" r:id="rId36"/>
    <p:sldId id="285" r:id="rId37"/>
    <p:sldId id="309" r:id="rId38"/>
    <p:sldId id="310" r:id="rId39"/>
    <p:sldId id="313" r:id="rId40"/>
    <p:sldId id="312" r:id="rId41"/>
    <p:sldId id="314" r:id="rId42"/>
    <p:sldId id="315" r:id="rId43"/>
    <p:sldId id="321" r:id="rId44"/>
    <p:sldId id="332" r:id="rId45"/>
    <p:sldId id="323" r:id="rId46"/>
    <p:sldId id="325" r:id="rId47"/>
    <p:sldId id="326" r:id="rId48"/>
    <p:sldId id="327" r:id="rId49"/>
    <p:sldId id="328" r:id="rId50"/>
    <p:sldId id="329" r:id="rId51"/>
    <p:sldId id="331" r:id="rId52"/>
    <p:sldId id="320" r:id="rId53"/>
  </p:sldIdLst>
  <p:sldSz cx="12192000" cy="6858000"/>
  <p:notesSz cx="6858000" cy="9144000"/>
  <p:embeddedFontLst>
    <p:embeddedFont>
      <p:font typeface="Verdana" panose="020B060403050404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Gotham Pro Light" panose="02000503030000020004" charset="0"/>
      <p:regular r:id="rId60"/>
      <p:italic r:id="rId61"/>
    </p:embeddedFont>
    <p:embeddedFont>
      <p:font typeface="Gilroy ExtraBold" panose="00000900000000000000" charset="-52"/>
      <p:bold r:id="rId62"/>
    </p:embeddedFont>
    <p:embeddedFont>
      <p:font typeface="Gotham Pro Medium" panose="02000603030000020004" charset="0"/>
      <p:regular r:id="rId63"/>
      <p:italic r:id="rId64"/>
    </p:embeddedFont>
    <p:embeddedFont>
      <p:font typeface="Roboto Light" panose="020B0604020202020204" charset="0"/>
      <p:regular r:id="rId65"/>
      <p: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Lato Light" panose="020F0302020204030203" charset="0"/>
      <p:regular r:id="rId71"/>
      <p:italic r:id="rId72"/>
    </p:embeddedFont>
    <p:embeddedFont>
      <p:font typeface="Gilroy Light" panose="00000400000000000000" charset="-52"/>
      <p:regular r:id="rId73"/>
    </p:embeddedFont>
    <p:embeddedFont>
      <p:font typeface="Roboto" panose="020B0604020202020204" charset="0"/>
      <p:regular r:id="rId74"/>
      <p:bold r:id="rId75"/>
      <p:italic r:id="rId76"/>
      <p:boldItalic r:id="rId7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83E0"/>
    <a:srgbClr val="057ED9"/>
    <a:srgbClr val="119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8" y="48"/>
      </p:cViewPr>
      <p:guideLst>
        <p:guide orient="horz" pos="572"/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8D39A7-A359-4C6A-93F2-8433669709F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8224763-F16D-4DDD-940B-75438F74EA6C}">
      <dgm:prSet phldrT="[Текст]"/>
      <dgm:spPr/>
      <dgm:t>
        <a:bodyPr/>
        <a:lstStyle/>
        <a:p>
          <a:endParaRPr lang="en-US" dirty="0" smtClean="0">
            <a:latin typeface="Gotham Pro Light" panose="02000503030000020004" charset="0"/>
            <a:cs typeface="Gotham Pro Light" panose="02000503030000020004" charset="0"/>
          </a:endParaRPr>
        </a:p>
        <a:p>
          <a:r>
            <a:rPr lang="ru-RU" dirty="0" smtClean="0">
              <a:latin typeface="Gotham Pro Light" panose="02000503030000020004" charset="0"/>
              <a:cs typeface="Gotham Pro Light" panose="02000503030000020004" charset="0"/>
            </a:rPr>
            <a:t>ГОЛОСОВЫЕ ПОМОЩНИКИ</a:t>
          </a:r>
        </a:p>
        <a:p>
          <a:r>
            <a:rPr lang="ru-RU" dirty="0" smtClean="0">
              <a:latin typeface="Gotham Pro Light" panose="02000503030000020004" charset="0"/>
              <a:cs typeface="Gotham Pro Light" panose="02000503030000020004" charset="0"/>
            </a:rPr>
            <a:t>в России голосовые технологии используют 25% интернет-пользователей от 16 до 64 лет.</a:t>
          </a:r>
        </a:p>
        <a:p>
          <a:r>
            <a:rPr lang="ru-RU" dirty="0" smtClean="0"/>
            <a:t> </a:t>
          </a:r>
          <a:endParaRPr lang="ru-RU" dirty="0"/>
        </a:p>
      </dgm:t>
    </dgm:pt>
    <dgm:pt modelId="{4D1A1F9A-B80B-4C04-A16F-803594E9D509}" type="parTrans" cxnId="{1AC5037A-1625-4AA9-9604-A549645CD7FB}">
      <dgm:prSet/>
      <dgm:spPr/>
      <dgm:t>
        <a:bodyPr/>
        <a:lstStyle/>
        <a:p>
          <a:endParaRPr lang="ru-RU"/>
        </a:p>
      </dgm:t>
    </dgm:pt>
    <dgm:pt modelId="{6CC44E73-EFA0-41B7-B8CD-59394AE3FC9F}" type="sibTrans" cxnId="{1AC5037A-1625-4AA9-9604-A549645CD7FB}">
      <dgm:prSet/>
      <dgm:spPr/>
      <dgm:t>
        <a:bodyPr/>
        <a:lstStyle/>
        <a:p>
          <a:endParaRPr lang="ru-RU"/>
        </a:p>
      </dgm:t>
    </dgm:pt>
    <dgm:pt modelId="{1DEAEED4-1C97-49A3-B78F-08E4B33217F2}">
      <dgm:prSet phldrT="[Текст]"/>
      <dgm:spPr/>
      <dgm:t>
        <a:bodyPr/>
        <a:lstStyle/>
        <a:p>
          <a:r>
            <a:rPr lang="ru-RU" dirty="0" smtClean="0">
              <a:latin typeface="Gotham Pro Light" panose="02000503030000020004" charset="0"/>
              <a:cs typeface="Gotham Pro Light" panose="02000503030000020004" charset="0"/>
            </a:rPr>
            <a:t>ОНЛАЙН-ШОПИНГ</a:t>
          </a:r>
        </a:p>
        <a:p>
          <a:r>
            <a:rPr lang="ru-RU" dirty="0" smtClean="0">
              <a:latin typeface="Gotham Pro Light" panose="02000503030000020004" charset="0"/>
              <a:cs typeface="Gotham Pro Light" panose="02000503030000020004" charset="0"/>
            </a:rPr>
            <a:t>в России покупки онлайн за последний месяц совершили 60% пользователей интернета. </a:t>
          </a:r>
        </a:p>
      </dgm:t>
    </dgm:pt>
    <dgm:pt modelId="{FA5DDD2C-9502-4CA6-9FFF-51897F588B1D}" type="parTrans" cxnId="{7336C4B8-5C14-4B13-99AD-F15C0732B547}">
      <dgm:prSet/>
      <dgm:spPr/>
      <dgm:t>
        <a:bodyPr/>
        <a:lstStyle/>
        <a:p>
          <a:endParaRPr lang="ru-RU"/>
        </a:p>
      </dgm:t>
    </dgm:pt>
    <dgm:pt modelId="{B27E7895-352E-43B2-AA7F-CB996387C07D}" type="sibTrans" cxnId="{7336C4B8-5C14-4B13-99AD-F15C0732B547}">
      <dgm:prSet/>
      <dgm:spPr/>
      <dgm:t>
        <a:bodyPr/>
        <a:lstStyle/>
        <a:p>
          <a:endParaRPr lang="ru-RU"/>
        </a:p>
      </dgm:t>
    </dgm:pt>
    <dgm:pt modelId="{4801B9B4-BCFA-4883-90F7-6A7CEDB305A1}">
      <dgm:prSet/>
      <dgm:spPr/>
      <dgm:t>
        <a:bodyPr/>
        <a:lstStyle/>
        <a:p>
          <a:r>
            <a:rPr lang="ru-RU" dirty="0" smtClean="0">
              <a:latin typeface="Gotham Pro Light" panose="02000503030000020004" charset="0"/>
              <a:cs typeface="Gotham Pro Light" panose="02000503030000020004" charset="0"/>
            </a:rPr>
            <a:t>БЕЗОПАСНОСТЬ</a:t>
          </a:r>
          <a:endParaRPr lang="ru-RU" dirty="0" smtClean="0">
            <a:latin typeface="Gotham Pro Light" panose="02000503030000020004" charset="0"/>
            <a:cs typeface="Gotham Pro Light" panose="02000503030000020004" charset="0"/>
          </a:endParaRPr>
        </a:p>
        <a:p>
          <a:r>
            <a:rPr lang="ru-RU" dirty="0" smtClean="0">
              <a:latin typeface="Gotham Pro Light" panose="02000503030000020004" charset="0"/>
              <a:cs typeface="Gotham Pro Light" panose="02000503030000020004" charset="0"/>
            </a:rPr>
            <a:t>на начало 2020 года блокировщиками рекламы пользовались 42% россиян</a:t>
          </a:r>
        </a:p>
        <a:p>
          <a:endParaRPr lang="ru-RU" dirty="0"/>
        </a:p>
      </dgm:t>
    </dgm:pt>
    <dgm:pt modelId="{F74B5134-2A99-42C3-8742-6583676D10DF}" type="parTrans" cxnId="{0B15E838-00B2-4CCF-91E4-BCF7EFD4EDA3}">
      <dgm:prSet/>
      <dgm:spPr/>
      <dgm:t>
        <a:bodyPr/>
        <a:lstStyle/>
        <a:p>
          <a:endParaRPr lang="ru-RU"/>
        </a:p>
      </dgm:t>
    </dgm:pt>
    <dgm:pt modelId="{E2C4E70A-F9BF-44E4-8ED0-38972B89F425}" type="sibTrans" cxnId="{0B15E838-00B2-4CCF-91E4-BCF7EFD4EDA3}">
      <dgm:prSet/>
      <dgm:spPr/>
      <dgm:t>
        <a:bodyPr/>
        <a:lstStyle/>
        <a:p>
          <a:endParaRPr lang="ru-RU"/>
        </a:p>
      </dgm:t>
    </dgm:pt>
    <dgm:pt modelId="{20353135-39CC-49CE-AB86-2A7E1911D5EA}">
      <dgm:prSet/>
      <dgm:spPr/>
      <dgm:t>
        <a:bodyPr/>
        <a:lstStyle/>
        <a:p>
          <a:endParaRPr lang="en-US" dirty="0" smtClean="0">
            <a:latin typeface="Gotham Pro Light" panose="02000503030000020004" charset="0"/>
            <a:cs typeface="Gotham Pro Light" panose="02000503030000020004" charset="0"/>
          </a:endParaRPr>
        </a:p>
        <a:p>
          <a:r>
            <a:rPr lang="ru-RU" dirty="0" smtClean="0">
              <a:latin typeface="Gotham Pro Light" panose="02000503030000020004" charset="0"/>
              <a:cs typeface="Gotham Pro Light" panose="02000503030000020004" charset="0"/>
            </a:rPr>
            <a:t>ВИДЕО И СТРИМЫ</a:t>
          </a:r>
        </a:p>
        <a:p>
          <a:r>
            <a:rPr lang="ru-RU" dirty="0" smtClean="0">
              <a:latin typeface="Gotham Pro Light" panose="02000503030000020004" charset="0"/>
              <a:cs typeface="Gotham Pro Light" panose="02000503030000020004" charset="0"/>
            </a:rPr>
            <a:t>каждый месяц онлайн-видео сегодня смотрят 90% интернет-пользователей в возрасте от 16 до 64 лет</a:t>
          </a:r>
        </a:p>
        <a:p>
          <a:endParaRPr lang="ru-RU" dirty="0"/>
        </a:p>
      </dgm:t>
    </dgm:pt>
    <dgm:pt modelId="{D75A0F77-CDF7-4A68-B84F-B09EE8491598}" type="parTrans" cxnId="{8F4C28CB-EDC2-427C-B7BC-0FD34179E410}">
      <dgm:prSet/>
      <dgm:spPr/>
      <dgm:t>
        <a:bodyPr/>
        <a:lstStyle/>
        <a:p>
          <a:endParaRPr lang="ru-RU"/>
        </a:p>
      </dgm:t>
    </dgm:pt>
    <dgm:pt modelId="{D55960B4-E472-45E5-9339-41E8972918E4}" type="sibTrans" cxnId="{8F4C28CB-EDC2-427C-B7BC-0FD34179E410}">
      <dgm:prSet/>
      <dgm:spPr/>
      <dgm:t>
        <a:bodyPr/>
        <a:lstStyle/>
        <a:p>
          <a:endParaRPr lang="ru-RU"/>
        </a:p>
      </dgm:t>
    </dgm:pt>
    <dgm:pt modelId="{D02B7B36-7CD5-4F32-A5EC-E6713EFDFEC0}" type="pres">
      <dgm:prSet presAssocID="{238D39A7-A359-4C6A-93F2-8433669709F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DAC4678-59FC-4FFE-A823-FF7CBC502233}" type="pres">
      <dgm:prSet presAssocID="{08224763-F16D-4DDD-940B-75438F74EA6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A16BACF-BF89-4CD4-B608-F34EF0FAD9FE}" type="pres">
      <dgm:prSet presAssocID="{6CC44E73-EFA0-41B7-B8CD-59394AE3FC9F}" presName="sibTrans" presStyleCnt="0"/>
      <dgm:spPr/>
    </dgm:pt>
    <dgm:pt modelId="{0D1E39C8-1DA9-496A-87EE-2BE9A5714C8B}" type="pres">
      <dgm:prSet presAssocID="{4801B9B4-BCFA-4883-90F7-6A7CEDB305A1}" presName="node" presStyleLbl="node1" presStyleIdx="1" presStyleCnt="4" custLinFactNeighborX="2659" custLinFactNeighborY="248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E275BAA-1D1D-4C83-93B9-66B933E6DB7E}" type="pres">
      <dgm:prSet presAssocID="{E2C4E70A-F9BF-44E4-8ED0-38972B89F425}" presName="sibTrans" presStyleCnt="0"/>
      <dgm:spPr/>
    </dgm:pt>
    <dgm:pt modelId="{17C0EF57-1786-4D6E-84F0-75600437850C}" type="pres">
      <dgm:prSet presAssocID="{20353135-39CC-49CE-AB86-2A7E1911D5E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F527AB-B7A8-4F4C-A1CB-19B25451D048}" type="pres">
      <dgm:prSet presAssocID="{D55960B4-E472-45E5-9339-41E8972918E4}" presName="sibTrans" presStyleCnt="0"/>
      <dgm:spPr/>
    </dgm:pt>
    <dgm:pt modelId="{C9A89517-3D1B-4427-A773-D8C8B97EA183}" type="pres">
      <dgm:prSet presAssocID="{1DEAEED4-1C97-49A3-B78F-08E4B33217F2}" presName="node" presStyleLbl="node1" presStyleIdx="3" presStyleCnt="4" custLinFactNeighborX="2991" custLinFactNeighborY="7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F4C28CB-EDC2-427C-B7BC-0FD34179E410}" srcId="{238D39A7-A359-4C6A-93F2-8433669709FA}" destId="{20353135-39CC-49CE-AB86-2A7E1911D5EA}" srcOrd="2" destOrd="0" parTransId="{D75A0F77-CDF7-4A68-B84F-B09EE8491598}" sibTransId="{D55960B4-E472-45E5-9339-41E8972918E4}"/>
    <dgm:cxn modelId="{7336C4B8-5C14-4B13-99AD-F15C0732B547}" srcId="{238D39A7-A359-4C6A-93F2-8433669709FA}" destId="{1DEAEED4-1C97-49A3-B78F-08E4B33217F2}" srcOrd="3" destOrd="0" parTransId="{FA5DDD2C-9502-4CA6-9FFF-51897F588B1D}" sibTransId="{B27E7895-352E-43B2-AA7F-CB996387C07D}"/>
    <dgm:cxn modelId="{18E75FCE-A378-4445-B56E-FE0D2543225A}" type="presOf" srcId="{08224763-F16D-4DDD-940B-75438F74EA6C}" destId="{BDAC4678-59FC-4FFE-A823-FF7CBC502233}" srcOrd="0" destOrd="0" presId="urn:microsoft.com/office/officeart/2005/8/layout/default"/>
    <dgm:cxn modelId="{1AC5037A-1625-4AA9-9604-A549645CD7FB}" srcId="{238D39A7-A359-4C6A-93F2-8433669709FA}" destId="{08224763-F16D-4DDD-940B-75438F74EA6C}" srcOrd="0" destOrd="0" parTransId="{4D1A1F9A-B80B-4C04-A16F-803594E9D509}" sibTransId="{6CC44E73-EFA0-41B7-B8CD-59394AE3FC9F}"/>
    <dgm:cxn modelId="{AD68835A-B8C8-4EA5-BD0E-25A7378B6E9B}" type="presOf" srcId="{1DEAEED4-1C97-49A3-B78F-08E4B33217F2}" destId="{C9A89517-3D1B-4427-A773-D8C8B97EA183}" srcOrd="0" destOrd="0" presId="urn:microsoft.com/office/officeart/2005/8/layout/default"/>
    <dgm:cxn modelId="{89326E8F-869F-4E19-AF56-132706094295}" type="presOf" srcId="{238D39A7-A359-4C6A-93F2-8433669709FA}" destId="{D02B7B36-7CD5-4F32-A5EC-E6713EFDFEC0}" srcOrd="0" destOrd="0" presId="urn:microsoft.com/office/officeart/2005/8/layout/default"/>
    <dgm:cxn modelId="{0B15E838-00B2-4CCF-91E4-BCF7EFD4EDA3}" srcId="{238D39A7-A359-4C6A-93F2-8433669709FA}" destId="{4801B9B4-BCFA-4883-90F7-6A7CEDB305A1}" srcOrd="1" destOrd="0" parTransId="{F74B5134-2A99-42C3-8742-6583676D10DF}" sibTransId="{E2C4E70A-F9BF-44E4-8ED0-38972B89F425}"/>
    <dgm:cxn modelId="{41E6091F-C910-4C6A-BE97-1776DAD64E86}" type="presOf" srcId="{20353135-39CC-49CE-AB86-2A7E1911D5EA}" destId="{17C0EF57-1786-4D6E-84F0-75600437850C}" srcOrd="0" destOrd="0" presId="urn:microsoft.com/office/officeart/2005/8/layout/default"/>
    <dgm:cxn modelId="{12CDE7DA-F706-424F-9F40-1733ED55590F}" type="presOf" srcId="{4801B9B4-BCFA-4883-90F7-6A7CEDB305A1}" destId="{0D1E39C8-1DA9-496A-87EE-2BE9A5714C8B}" srcOrd="0" destOrd="0" presId="urn:microsoft.com/office/officeart/2005/8/layout/default"/>
    <dgm:cxn modelId="{F12EA196-67B7-42DB-942B-53F35809FA6D}" type="presParOf" srcId="{D02B7B36-7CD5-4F32-A5EC-E6713EFDFEC0}" destId="{BDAC4678-59FC-4FFE-A823-FF7CBC502233}" srcOrd="0" destOrd="0" presId="urn:microsoft.com/office/officeart/2005/8/layout/default"/>
    <dgm:cxn modelId="{400785E2-C1F5-4904-8135-87781CDFD5B1}" type="presParOf" srcId="{D02B7B36-7CD5-4F32-A5EC-E6713EFDFEC0}" destId="{CA16BACF-BF89-4CD4-B608-F34EF0FAD9FE}" srcOrd="1" destOrd="0" presId="urn:microsoft.com/office/officeart/2005/8/layout/default"/>
    <dgm:cxn modelId="{2FAD5514-F20F-4545-9784-EA7BFE5B5014}" type="presParOf" srcId="{D02B7B36-7CD5-4F32-A5EC-E6713EFDFEC0}" destId="{0D1E39C8-1DA9-496A-87EE-2BE9A5714C8B}" srcOrd="2" destOrd="0" presId="urn:microsoft.com/office/officeart/2005/8/layout/default"/>
    <dgm:cxn modelId="{7F16412A-8C8D-426A-A7F2-965CAFC296B9}" type="presParOf" srcId="{D02B7B36-7CD5-4F32-A5EC-E6713EFDFEC0}" destId="{4E275BAA-1D1D-4C83-93B9-66B933E6DB7E}" srcOrd="3" destOrd="0" presId="urn:microsoft.com/office/officeart/2005/8/layout/default"/>
    <dgm:cxn modelId="{56EDD891-38C8-4771-884C-A1A360304D80}" type="presParOf" srcId="{D02B7B36-7CD5-4F32-A5EC-E6713EFDFEC0}" destId="{17C0EF57-1786-4D6E-84F0-75600437850C}" srcOrd="4" destOrd="0" presId="urn:microsoft.com/office/officeart/2005/8/layout/default"/>
    <dgm:cxn modelId="{D09AEF59-5061-49A4-97F9-83DB7A2EF7FE}" type="presParOf" srcId="{D02B7B36-7CD5-4F32-A5EC-E6713EFDFEC0}" destId="{77F527AB-B7A8-4F4C-A1CB-19B25451D048}" srcOrd="5" destOrd="0" presId="urn:microsoft.com/office/officeart/2005/8/layout/default"/>
    <dgm:cxn modelId="{97FB39C1-4C7E-4340-925C-C9CED38E646D}" type="presParOf" srcId="{D02B7B36-7CD5-4F32-A5EC-E6713EFDFEC0}" destId="{C9A89517-3D1B-4427-A773-D8C8B97EA18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C4678-59FC-4FFE-A823-FF7CBC502233}">
      <dsp:nvSpPr>
        <dsp:cNvPr id="0" name=""/>
        <dsp:cNvSpPr/>
      </dsp:nvSpPr>
      <dsp:spPr>
        <a:xfrm>
          <a:off x="15613" y="1529"/>
          <a:ext cx="2753674" cy="165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 smtClean="0">
            <a:latin typeface="Gotham Pro Light" panose="02000503030000020004" charset="0"/>
            <a:cs typeface="Gotham Pro Light" panose="02000503030000020004" charset="0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Gotham Pro Light" panose="02000503030000020004" charset="0"/>
              <a:cs typeface="Gotham Pro Light" panose="02000503030000020004" charset="0"/>
            </a:rPr>
            <a:t>ГОЛОСОВЫЕ ПОМОЩНИКИ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Gotham Pro Light" panose="02000503030000020004" charset="0"/>
              <a:cs typeface="Gotham Pro Light" panose="02000503030000020004" charset="0"/>
            </a:rPr>
            <a:t>в России голосовые технологии используют 25% интернет-пользователей от 16 до 64 лет.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 </a:t>
          </a:r>
          <a:endParaRPr lang="ru-RU" sz="1400" kern="1200" dirty="0"/>
        </a:p>
      </dsp:txBody>
      <dsp:txXfrm>
        <a:off x="15613" y="1529"/>
        <a:ext cx="2753674" cy="1652204"/>
      </dsp:txXfrm>
    </dsp:sp>
    <dsp:sp modelId="{0D1E39C8-1DA9-496A-87EE-2BE9A5714C8B}">
      <dsp:nvSpPr>
        <dsp:cNvPr id="0" name=""/>
        <dsp:cNvSpPr/>
      </dsp:nvSpPr>
      <dsp:spPr>
        <a:xfrm>
          <a:off x="3060269" y="42653"/>
          <a:ext cx="2753674" cy="165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Gotham Pro Light" panose="02000503030000020004" charset="0"/>
              <a:cs typeface="Gotham Pro Light" panose="02000503030000020004" charset="0"/>
            </a:rPr>
            <a:t>БЕЗОПАСНОСТЬ</a:t>
          </a:r>
          <a:endParaRPr lang="ru-RU" sz="1400" kern="1200" dirty="0" smtClean="0">
            <a:latin typeface="Gotham Pro Light" panose="02000503030000020004" charset="0"/>
            <a:cs typeface="Gotham Pro Light" panose="02000503030000020004" charset="0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Gotham Pro Light" panose="02000503030000020004" charset="0"/>
              <a:cs typeface="Gotham Pro Light" panose="02000503030000020004" charset="0"/>
            </a:rPr>
            <a:t>на начало 2020 года блокировщиками рекламы пользовались 42% россиян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400" kern="1200" dirty="0"/>
        </a:p>
      </dsp:txBody>
      <dsp:txXfrm>
        <a:off x="3060269" y="42653"/>
        <a:ext cx="2753674" cy="1652204"/>
      </dsp:txXfrm>
    </dsp:sp>
    <dsp:sp modelId="{17C0EF57-1786-4D6E-84F0-75600437850C}">
      <dsp:nvSpPr>
        <dsp:cNvPr id="0" name=""/>
        <dsp:cNvSpPr/>
      </dsp:nvSpPr>
      <dsp:spPr>
        <a:xfrm>
          <a:off x="15613" y="1929102"/>
          <a:ext cx="2753674" cy="165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 smtClean="0">
            <a:latin typeface="Gotham Pro Light" panose="02000503030000020004" charset="0"/>
            <a:cs typeface="Gotham Pro Light" panose="02000503030000020004" charset="0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Gotham Pro Light" panose="02000503030000020004" charset="0"/>
              <a:cs typeface="Gotham Pro Light" panose="02000503030000020004" charset="0"/>
            </a:rPr>
            <a:t>ВИДЕО И СТРИМЫ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Gotham Pro Light" panose="02000503030000020004" charset="0"/>
              <a:cs typeface="Gotham Pro Light" panose="02000503030000020004" charset="0"/>
            </a:rPr>
            <a:t>каждый месяц онлайн-видео сегодня смотрят 90% интернет-пользователей в возрасте от 16 до 64 лет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400" kern="1200" dirty="0"/>
        </a:p>
      </dsp:txBody>
      <dsp:txXfrm>
        <a:off x="15613" y="1929102"/>
        <a:ext cx="2753674" cy="1652204"/>
      </dsp:txXfrm>
    </dsp:sp>
    <dsp:sp modelId="{C9A89517-3D1B-4427-A773-D8C8B97EA183}">
      <dsp:nvSpPr>
        <dsp:cNvPr id="0" name=""/>
        <dsp:cNvSpPr/>
      </dsp:nvSpPr>
      <dsp:spPr>
        <a:xfrm>
          <a:off x="3060269" y="1930390"/>
          <a:ext cx="2753674" cy="165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Gotham Pro Light" panose="02000503030000020004" charset="0"/>
              <a:cs typeface="Gotham Pro Light" panose="02000503030000020004" charset="0"/>
            </a:rPr>
            <a:t>ОНЛАЙН-ШОПИНГ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Gotham Pro Light" panose="02000503030000020004" charset="0"/>
              <a:cs typeface="Gotham Pro Light" panose="02000503030000020004" charset="0"/>
            </a:rPr>
            <a:t>в России покупки онлайн за последний месяц совершили 60% пользователей интернета. </a:t>
          </a:r>
        </a:p>
      </dsp:txBody>
      <dsp:txXfrm>
        <a:off x="3060269" y="1930390"/>
        <a:ext cx="2753674" cy="1652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52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0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71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95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860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047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50DCE9-7971-4314-9419-3A5BF114C93D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1F1902-2EDD-4BB0-B251-549664575E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483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50DCE9-7971-4314-9419-3A5BF114C93D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1F1902-2EDD-4BB0-B251-549664575E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124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50DCE9-7971-4314-9419-3A5BF114C93D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1F1902-2EDD-4BB0-B251-549664575E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151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50DCE9-7971-4314-9419-3A5BF114C93D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1F1902-2EDD-4BB0-B251-549664575E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153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50DCE9-7971-4314-9419-3A5BF114C93D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1F1902-2EDD-4BB0-B251-549664575E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44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42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50DCE9-7971-4314-9419-3A5BF114C93D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1F1902-2EDD-4BB0-B251-549664575E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297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50DCE9-7971-4314-9419-3A5BF114C93D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1F1902-2EDD-4BB0-B251-549664575E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739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50DCE9-7971-4314-9419-3A5BF114C93D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1F1902-2EDD-4BB0-B251-549664575E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452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50DCE9-7971-4314-9419-3A5BF114C93D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1F1902-2EDD-4BB0-B251-549664575E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091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50DCE9-7971-4314-9419-3A5BF114C93D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1F1902-2EDD-4BB0-B251-549664575E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2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46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37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40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2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36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3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79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56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50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adv/news/prodvizhenie-videokontenta-v-yandeks-direkte-v-otkrytoy-bet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yandex.ru/adv/news/prezhnie-vozmozhnosti-v-novom-dizayne-uluchshennaya-stranitsa-tekstovo-graficheskikh-kampaniy-i-novoe-v-interfeyse-yandeks-direkta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adv/news/retsept-effektivnogo-kreativa-dlya-videoreklamy-ekspertnoe-mneni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hyperlink" Target="https://youtu.be/F3KUBa_Ykt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pc.world/news/yandeks-testiruet-pyat-obyavleniy-nad-rezultatami-poiska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pc.world/news/tovarnye-obyavleniya-google-nachnut-pokazyvatsya-vgmail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google-ads/answer/971279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gif"/><Relationship Id="rId4" Type="http://schemas.openxmlformats.org/officeDocument/2006/relationships/hyperlink" Target="https://target.my.com/pro/news/new-format-credit-button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stav.ru/publication/lexus-v-partnerstve-s-dentsu-protestirovali-novuyu-reklamnuyu-platformu-happy-monday-family-double-screen-41918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mmersant.ru/doc/4242131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sa.ru/news/257673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.mail.ru/ru/press/releases/10374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sa.ru/trends/249497/" TargetMode="External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dindex.ru/news/researches/2020/02/13/279526.p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datareportal.com/reports/digital-2020-global-digital-overview" TargetMode="Externa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day.com/marketing/coronavirus-outbreak-grinds-e-commerce-operations-buckle-increased-pressur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nielsen.com/us/en/insights/article/2020/the-future-awaits-tech-transformed-consumption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igiday.com/marketing/pg-unilever-join-forces-platforms-lead-latest-cross-media-measurement-push/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roundtable.com/google-local-algorithm-update-29011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seroundtable.com/google-testing-new-home-page-design-28995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master.yandex.ru/blog/kak-uluchshit-predstavlenie-svoego-sayta-v-poiske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seroundtable.com/google-amp-comments-29010.html" TargetMode="Externa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hyperlink" Target="https://www.vesti.ru/doc.html?id=323965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masters.googleblog.com/2020/02/review-snippets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earchengineland.com/meta-descriptions-and-branding-have-the-most-influence-on-search-clickthrough-survey-finds-328579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hyperlink" Target="https://www.seonews.ru/events/beskontaktnye-platezhi-na-saytakh-uvelichivayut-sredniy-chek/" TargetMode="Externa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forbes.ru/newsroom/obshchestvo/393145-krupneyshiy-zastroyshchik-zapustil-podbor-zhilya-v-arendu-po-sheme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stav.ru/publication/cappasity-i-elle-41519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2.wdp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sostav.ru/publication/luchshie-digital-predlozheniya-k-prazdniku-lyubvi-41871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vc.ru/future/108104-mail-ru-group-razrabotala-tehnologiyu-raspoznavaniya-ocheredey-s-pomoshchyu-kompyuternogo-zreniya-visi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stav.ru/publication/mytracker-millenialy-sostavlyayut-yadro-auditorii-platyashchikh-gejmerov-41731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thedrum.com/creative-works/project/rga-the-humane-society-web-companions" TargetMode="Externa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vk.com/wall-16775977_1537601" TargetMode="Externa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instagram.com/p/B7oMYByqeST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instagram.com/burgerking_russia/?hl=ru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instagram.com/p/B6ukZa-hIlu/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instagram.com/p/B8v6u43HG53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likeni.ru/events/vkontakte-dobavil-otmetki-nravitsya-v-istorii/" TargetMode="Externa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instagram.com/p/B8ixHvYgN1e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2.png"/><Relationship Id="rId4" Type="http://schemas.openxmlformats.org/officeDocument/2006/relationships/hyperlink" Target="https://twitter.com/balenciag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vk.com/business?w=wall-19542789_113959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business?w=wall-19542789_11459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adv/news/natselivanie-na-polzovateley-smartfonov-teper-i-v-performans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073400" y="2156590"/>
            <a:ext cx="60452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Pro Medium" panose="02000603030000020004" pitchFamily="2" charset="0"/>
                <a:ea typeface="Verdana" panose="020B0604030504040204" pitchFamily="34" charset="0"/>
                <a:cs typeface="Gotham Pro Medium" panose="02000603030000020004" pitchFamily="2" charset="0"/>
              </a:rPr>
              <a:t>ДАЙДЖЕСТ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Pro Medium" panose="02000603030000020004" pitchFamily="2" charset="0"/>
              <a:ea typeface="Verdana" panose="020B0604030504040204" pitchFamily="34" charset="0"/>
              <a:cs typeface="Gotham Pro Medium" panose="0200060303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62402" y="3503294"/>
            <a:ext cx="6667197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ru-RU" sz="2800" b="1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НОВЫЕ ТЕХНОЛОГИИ, ТРЕНДЫ </a:t>
            </a:r>
          </a:p>
          <a:p>
            <a:pPr algn="ctr">
              <a:lnSpc>
                <a:spcPts val="3500"/>
              </a:lnSpc>
            </a:pPr>
            <a:r>
              <a:rPr lang="ru-RU" sz="2800" b="1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 КЕЙСЫ В </a:t>
            </a:r>
            <a:r>
              <a:rPr lang="en-US" sz="2800" b="1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DIGITAL</a:t>
            </a:r>
            <a:r>
              <a:rPr lang="ru-RU" sz="2800" b="1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-МАРКЕТИНГЕ</a:t>
            </a:r>
          </a:p>
          <a:p>
            <a:pPr algn="ctr">
              <a:lnSpc>
                <a:spcPts val="4100"/>
              </a:lnSpc>
            </a:pPr>
            <a:r>
              <a:rPr lang="ru-RU" sz="2000" b="1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Февраль 2020 </a:t>
            </a:r>
            <a:endParaRPr lang="en-US" sz="2000" b="1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1864784" y="577569"/>
            <a:ext cx="471722" cy="471722"/>
            <a:chOff x="704849" y="476250"/>
            <a:chExt cx="2952750" cy="2952750"/>
          </a:xfrm>
        </p:grpSpPr>
        <p:sp>
          <p:nvSpPr>
            <p:cNvPr id="13" name="Прямоугольник 12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9425039" y="5638799"/>
            <a:ext cx="869158" cy="869158"/>
            <a:chOff x="704849" y="476250"/>
            <a:chExt cx="2952750" cy="2952750"/>
          </a:xfrm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9970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23" y="125336"/>
            <a:ext cx="3434296" cy="36146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728" y="832414"/>
            <a:ext cx="9732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ЯНДЕКС.ДИРЕКТ ЗАПУСТИЛ В ОТКРЫТУЮ БЕТУ ПРОДВИЖЕНИЕ ВИДЕОКОНТЕНТА </a:t>
            </a:r>
            <a:endParaRPr lang="en-US" sz="1400" spc="33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0152" y="1467296"/>
            <a:ext cx="540571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Инструмент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поможет увеличить охват видеоконтента, вырастить знание о продукте или услуге и создать эмоциональную связь с аудиторией.</a:t>
            </a:r>
          </a:p>
          <a:p>
            <a:pPr algn="just"/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Потестировать бета-версию и начать продвигать видеоконтент можно уже 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сейчас.</a:t>
            </a:r>
            <a:endParaRPr lang="ru-RU" sz="160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600" dirty="0" smtClean="0"/>
          </a:p>
          <a:p>
            <a:endParaRPr lang="ru-RU" sz="16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76728" y="1694188"/>
            <a:ext cx="517690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 кампании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«Продвижение контента» в Яндекс.Директе появилась новая площадка для размещения - 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Яндекс.Видео. Рекламные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ролики будут показываться в отдельном блоке над поисковой выдачей Яндекс.Видео по релевантным запросам, 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оплата за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клик.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4" name="Скругленный прямоугольник 13">
            <a:hlinkClick r:id="rId3"/>
          </p:cNvPr>
          <p:cNvSpPr/>
          <p:nvPr/>
        </p:nvSpPr>
        <p:spPr>
          <a:xfrm>
            <a:off x="7967455" y="6229976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709" y="3294626"/>
            <a:ext cx="4687013" cy="2870710"/>
          </a:xfrm>
          <a:prstGeom prst="rect">
            <a:avLst/>
          </a:prstGeom>
        </p:spPr>
      </p:pic>
      <p:pic>
        <p:nvPicPr>
          <p:cNvPr id="2054" name="Picture 6" descr="Картинки по запросу &quot;video gif&quot;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02" y="3323995"/>
            <a:ext cx="4687200" cy="28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95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/>
          <p:cNvSpPr/>
          <p:nvPr/>
        </p:nvSpPr>
        <p:spPr>
          <a:xfrm>
            <a:off x="-1543371" y="3776011"/>
            <a:ext cx="4123765" cy="397136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95464" y="801207"/>
            <a:ext cx="9732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ЯНДЕКС.ДИРЕКТ УЛУЧШИЛ НАСТРОЙКИ ТАРГЕТИНГА НА РЕГИОНЫ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44573" y="2015913"/>
            <a:ext cx="598393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Теперь 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работа геотаргетинга стала прозрачнее и гибче. Указать регионы показов объявлений теперь можно на уровне отдельных групп, редактирование на уровне кампаний больше недоступно. Вносить изменения можно массово или частично на группы внутри одной или нескольких кампаний. </a:t>
            </a:r>
            <a:endParaRPr lang="ru-RU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Корректировки на геотаргетинг перешли в блок «Корректировки ставок». Теперь все нужные корректировки можно настроить в одном месте на странице редактирования кампании.</a:t>
            </a: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8" name="Скругленный прямоугольник 7">
            <a:hlinkClick r:id="rId2"/>
          </p:cNvPr>
          <p:cNvSpPr/>
          <p:nvPr/>
        </p:nvSpPr>
        <p:spPr>
          <a:xfrm>
            <a:off x="5098240" y="5510863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11353414" y="1307130"/>
            <a:ext cx="461522" cy="437468"/>
            <a:chOff x="704849" y="476250"/>
            <a:chExt cx="2952750" cy="2952750"/>
          </a:xfrm>
        </p:grpSpPr>
        <p:sp>
          <p:nvSpPr>
            <p:cNvPr id="13" name="Прямоугольник 12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64" y="2297270"/>
            <a:ext cx="5066332" cy="29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0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/>
          <p:cNvGrpSpPr/>
          <p:nvPr/>
        </p:nvGrpSpPr>
        <p:grpSpPr>
          <a:xfrm>
            <a:off x="0" y="0"/>
            <a:ext cx="1099397" cy="1099397"/>
            <a:chOff x="704849" y="476250"/>
            <a:chExt cx="2952750" cy="2952750"/>
          </a:xfrm>
          <a:solidFill>
            <a:srgbClr val="0883E0"/>
          </a:solidFill>
        </p:grpSpPr>
        <p:sp>
          <p:nvSpPr>
            <p:cNvPr id="20" name="Прямоугольник 19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 20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22" name="Рисунок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28" y="-554824"/>
            <a:ext cx="3434296" cy="36146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0758" y="804977"/>
            <a:ext cx="979177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ЯНДЕКС.ДИРЕКТ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: 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РЕЦЕПТ ЭФФЕКТИВНОГО КРЕАТИВА ДЛЯ ВИДЕОРЕКЛАМЫ – МНЕНИЯ ЭКСПЕРТОВ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27433" y="2498292"/>
            <a:ext cx="59728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Запускать </a:t>
            </a:r>
            <a:r>
              <a:rPr lang="ru-RU" sz="14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более короткие ролики (до 15-20 секунд).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Создавать несколько вариантов роликов и таргетироваться на разные </a:t>
            </a:r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аудитории, показывать продолжение истории тем, кто досмотрел ролик до конца.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Помнить о том, что серия роликов дает лучшие результаты, чем одно базовое видео.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Использовать интерактив (запоминаемость интерактивных роликов в 1,5 </a:t>
            </a:r>
            <a:r>
              <a:rPr lang="ru-RU" sz="14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раза </a:t>
            </a:r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лучше). </a:t>
            </a:r>
            <a:endParaRPr lang="ru-RU" sz="140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Оценивать несколько креативов в рамках </a:t>
            </a:r>
            <a:r>
              <a:rPr lang="en-US" sz="14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A/B-</a:t>
            </a:r>
            <a:r>
              <a:rPr lang="ru-RU" sz="14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тестирования. </a:t>
            </a:r>
            <a:endParaRPr lang="ru-RU" sz="1400" dirty="0">
              <a:solidFill>
                <a:srgbClr val="010101"/>
              </a:solidFill>
              <a:latin typeface="Open Sans"/>
            </a:endParaRPr>
          </a:p>
        </p:txBody>
      </p:sp>
      <p:sp>
        <p:nvSpPr>
          <p:cNvPr id="5" name="Скругленный прямоугольник 4">
            <a:hlinkClick r:id="rId3"/>
          </p:cNvPr>
          <p:cNvSpPr/>
          <p:nvPr/>
        </p:nvSpPr>
        <p:spPr>
          <a:xfrm>
            <a:off x="2082768" y="5808038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9818109" y="554924"/>
            <a:ext cx="1099397" cy="1099397"/>
            <a:chOff x="704849" y="476250"/>
            <a:chExt cx="2952750" cy="2952750"/>
          </a:xfrm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Прямоугольник 17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360758" y="1913517"/>
            <a:ext cx="113217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Digital —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это очень динамичная среда, в которой пользователь может пропустить видеоролик или отвлечься от него на другой медиаконтент. Эксперты рекомендуют:</a:t>
            </a:r>
          </a:p>
        </p:txBody>
      </p:sp>
      <p:pic>
        <p:nvPicPr>
          <p:cNvPr id="23" name="Рисунок 2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40" y="2637923"/>
            <a:ext cx="5221176" cy="294950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926628" y="471063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1600" b="1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Тренды для видеокреативов: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востребована абсурдность формы; на волне моды на 90-е остается в тренде привлечение звезд того времени, музыки, образов; сторителлинг - контент в форме историй, который 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ценен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сам по себе, но создан благодаря участию 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бренда</a:t>
            </a:r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</a:t>
            </a:r>
            <a:endParaRPr lang="ru-RU" sz="160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8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вал 22"/>
          <p:cNvSpPr/>
          <p:nvPr/>
        </p:nvSpPr>
        <p:spPr>
          <a:xfrm>
            <a:off x="109181" y="0"/>
            <a:ext cx="4123765" cy="397136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0757" y="832061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ЯНДЕКС.ДИРЕКТ ТЕСТИРУЕТ ПЯТЬ ОБЪЯВЛЕНИЙ НАД РЕЗУЛЬТАТАМИ ПОИСКА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757" y="2432482"/>
            <a:ext cx="597280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На 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данный момент проводится тестирование на ограниченном количестве рекламодателей, пять объявлений отображается, если первое объявление не показывается в расширенном формате (с быстрыми ссылками с описаниями). </a:t>
            </a:r>
            <a:endParaRPr lang="ru-RU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Если тест покажет хорошие результаты, то, вероятно, такой вариант выдачи будет принят для постоянных показов. О результатах тестирования Яндекс сообщит позднее.</a:t>
            </a:r>
          </a:p>
          <a:p>
            <a:pPr algn="just"/>
            <a:endParaRPr lang="ru-RU" sz="1400" dirty="0">
              <a:solidFill>
                <a:srgbClr val="010101"/>
              </a:solidFill>
              <a:latin typeface="Open Sans"/>
            </a:endParaRPr>
          </a:p>
        </p:txBody>
      </p:sp>
      <p:sp>
        <p:nvSpPr>
          <p:cNvPr id="5" name="Скругленный прямоугольник 4">
            <a:hlinkClick r:id="rId2"/>
          </p:cNvPr>
          <p:cNvSpPr/>
          <p:nvPr/>
        </p:nvSpPr>
        <p:spPr>
          <a:xfrm>
            <a:off x="2349400" y="5816789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560" y="1693835"/>
            <a:ext cx="4451258" cy="4917765"/>
          </a:xfrm>
          <a:prstGeom prst="rect">
            <a:avLst/>
          </a:prstGeom>
        </p:spPr>
      </p:pic>
      <p:grpSp>
        <p:nvGrpSpPr>
          <p:cNvPr id="19" name="Группа 18"/>
          <p:cNvGrpSpPr/>
          <p:nvPr/>
        </p:nvGrpSpPr>
        <p:grpSpPr>
          <a:xfrm>
            <a:off x="10927120" y="5758603"/>
            <a:ext cx="1099397" cy="1099397"/>
            <a:chOff x="704849" y="476250"/>
            <a:chExt cx="2952750" cy="2952750"/>
          </a:xfrm>
          <a:solidFill>
            <a:srgbClr val="0883E0"/>
          </a:solidFill>
        </p:grpSpPr>
        <p:sp>
          <p:nvSpPr>
            <p:cNvPr id="20" name="Прямоугольник 19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 20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88612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9774086" y="-614402"/>
            <a:ext cx="3104062" cy="299593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45907" y="827491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GOOGLE ADS: 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ТОВАРНЫЕ ОБЪЯВЛЕНИЯ НАЧНУТ ПОКАЗЫВАТЬ В</a:t>
            </a:r>
            <a:r>
              <a:rPr lang="en-US" sz="2400" spc="330" dirty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GMAIL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5907" y="1760040"/>
            <a:ext cx="113395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</a:br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Google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начнет показывать товарные объявления в </a:t>
            </a:r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Gmail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 4 марта, что позволит охватывать пользователей по всей воронке продаж. Рекламодатели смогут выбрать </a:t>
            </a:r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Gmail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для стандартных товарных объявлений и объявлений-витрин в качестве плейсмента наравне с </a:t>
            </a:r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YouTube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 </a:t>
            </a:r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Discover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у </a:t>
            </a:r>
            <a:r>
              <a:rPr lang="en-US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Feed.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При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управления торговыми кампаниями через </a:t>
            </a:r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Google Ads API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или </a:t>
            </a:r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AdWords API,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можно будет включить или отключить показы в этих плейсментах в настройках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</a:t>
            </a:r>
          </a:p>
          <a:p>
            <a:pPr algn="just"/>
            <a:endParaRPr lang="ru-RU" sz="160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Google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объединит показатели эффективности рекламы на </a:t>
            </a:r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YouTube, Gmail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 </a:t>
            </a:r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Discover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 отчетах по Контекстно-медийной сети.</a:t>
            </a:r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93663"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93663" algn="just"/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5" name="Скругленный прямоугольник 4">
            <a:hlinkClick r:id="rId2"/>
          </p:cNvPr>
          <p:cNvSpPr/>
          <p:nvPr/>
        </p:nvSpPr>
        <p:spPr>
          <a:xfrm>
            <a:off x="10018803" y="4984545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8487227" y="5716653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9" name="Прямоугольник 8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255" y="3996096"/>
            <a:ext cx="7019720" cy="2664177"/>
          </a:xfrm>
          <a:prstGeom prst="rect">
            <a:avLst/>
          </a:prstGeom>
        </p:spPr>
      </p:pic>
      <p:pic>
        <p:nvPicPr>
          <p:cNvPr id="4102" name="Picture 6" descr="Картинки по запросу &quot;google logo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62" y="4677419"/>
            <a:ext cx="1458391" cy="148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2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23" y="125336"/>
            <a:ext cx="3434296" cy="36146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9208" y="805281"/>
            <a:ext cx="9732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GOOGLE ADS: 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УЛУЧШЕННЫЙ РАВНОМЕРНЫЙ ПОКАЗ ОБЪЯВЛЕНИЙ</a:t>
            </a:r>
            <a:endParaRPr lang="en-US" sz="1400" spc="33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0152" y="1467296"/>
            <a:ext cx="540571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sz="140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Google 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рекомендует использовать расписание показов для управления показами рекламы в течение дня. А для увеличения эффективности - подключить стратегии «Максимальная конверсия», «Максимальная ценность конверсии» или «Максимальное количество кликов». Это позволит кампании оставаться в рамках дневного бюджета.</a:t>
            </a:r>
          </a:p>
          <a:p>
            <a:pPr algn="just"/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76728" y="1694188"/>
            <a:ext cx="5176908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 апреля 2020 г. рекламодатели смогут использовать только равномерный показ рекламы для новых медийных, умных кампаний в КМС, кампаний для приложений и видеокампаний. Торговые и поисковые кампании были переключены на равномерный показ первыми - в октябре 2019 г. </a:t>
            </a:r>
            <a:endParaRPr lang="en-US" sz="16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60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При равномерном методе показа учитывается ожидаемая эффективность рекламы в течение дня, что делает ее более подходящей для достижения максимальных результатов в рамках ежедневного бюджета.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4" name="Скругленный прямоугольник 13">
            <a:hlinkClick r:id="rId3"/>
          </p:cNvPr>
          <p:cNvSpPr/>
          <p:nvPr/>
        </p:nvSpPr>
        <p:spPr>
          <a:xfrm>
            <a:off x="2019349" y="5229974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740" y="3472949"/>
            <a:ext cx="3293835" cy="3336199"/>
          </a:xfrm>
          <a:prstGeom prst="rect">
            <a:avLst/>
          </a:prstGeom>
        </p:spPr>
      </p:pic>
      <p:grpSp>
        <p:nvGrpSpPr>
          <p:cNvPr id="15" name="Группа 6"/>
          <p:cNvGrpSpPr/>
          <p:nvPr/>
        </p:nvGrpSpPr>
        <p:grpSpPr>
          <a:xfrm>
            <a:off x="334242" y="5116083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7" name="Прямоугольник 16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Прямоугольник 17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" name="Группа 10"/>
          <p:cNvGrpSpPr/>
          <p:nvPr/>
        </p:nvGrpSpPr>
        <p:grpSpPr>
          <a:xfrm>
            <a:off x="10786172" y="253907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20" name="Прямоугольник 19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 20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5514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26763" y="3167006"/>
            <a:ext cx="9538474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00" spc="41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MEDIA</a:t>
            </a:r>
            <a:endParaRPr lang="ru-RU" sz="6600" spc="410" dirty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2" name="Группа 6"/>
          <p:cNvGrpSpPr/>
          <p:nvPr/>
        </p:nvGrpSpPr>
        <p:grpSpPr>
          <a:xfrm>
            <a:off x="1283676" y="1016657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9" name="Прямоугольник 8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" name="Группа 10"/>
          <p:cNvGrpSpPr/>
          <p:nvPr/>
        </p:nvGrpSpPr>
        <p:grpSpPr>
          <a:xfrm>
            <a:off x="10633590" y="4631924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2" name="Прямоугольник 11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128" y="2750370"/>
            <a:ext cx="3434296" cy="3614683"/>
          </a:xfrm>
          <a:prstGeom prst="rect">
            <a:avLst/>
          </a:prstGeom>
        </p:spPr>
      </p:pic>
      <p:sp>
        <p:nvSpPr>
          <p:cNvPr id="14" name="Овал 13"/>
          <p:cNvSpPr/>
          <p:nvPr/>
        </p:nvSpPr>
        <p:spPr>
          <a:xfrm>
            <a:off x="9961384" y="0"/>
            <a:ext cx="4123765" cy="397136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37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0758" y="814259"/>
            <a:ext cx="979177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MAIL.RU GROUP </a:t>
            </a: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И СЕРВИС ЮЛА ЗАПУСТИЛИ НОВЫЙ ФОРМАТ РЕКЛАМЫ – КРЕДИТНУЮ КНОПКУ </a:t>
            </a:r>
            <a:endParaRPr lang="en-US" sz="2400" spc="330" dirty="0" smtClean="0">
              <a:solidFill>
                <a:srgbClr val="0883E0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758" y="3145087"/>
            <a:ext cx="5972807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Формат разработан специально для финансовых компаний и позволит продвигать предложения по кредитам в контексте тех товаров, покупку которых пользователи уже рассматривают на площадке. Формат доступен для всех категорий и подкатегорий товаров в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desktop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mobile.</a:t>
            </a: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39" y="1971302"/>
            <a:ext cx="5115095" cy="35805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Скругленный прямоугольник 4">
            <a:hlinkClick r:id="rId4"/>
          </p:cNvPr>
          <p:cNvSpPr/>
          <p:nvPr/>
        </p:nvSpPr>
        <p:spPr>
          <a:xfrm>
            <a:off x="2314978" y="5140989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10855136" y="4837858"/>
            <a:ext cx="1099397" cy="1099397"/>
            <a:chOff x="704849" y="476250"/>
            <a:chExt cx="2952750" cy="2952750"/>
          </a:xfrm>
          <a:solidFill>
            <a:srgbClr val="0883E0"/>
          </a:solidFill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076" name="Picture 4" descr="Картинки по запросу &quot;searching on the net gif&quot;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19" y="1774570"/>
            <a:ext cx="1883684" cy="146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2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7157" y="783851"/>
            <a:ext cx="9732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НОВАЯ ПЛАТФОРМА </a:t>
            </a:r>
            <a:r>
              <a:rPr lang="en-US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HAPPY MONDAY FAMILY – DOUBLE SCREEN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5380" y="2429409"/>
            <a:ext cx="598393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Платформа позволяет размещать рекламу на премиальных площадках с применением социально-демографических и аудиторных </a:t>
            </a:r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таргетингов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 На данный момент доступно шесть мобильных и </a:t>
            </a:r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десктопных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интерактивных форматов. К примеру, In-read ролик дополняется анимацией, описанием продукта и возможностью показать пользователю CTA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элементы. Это позволяет улучшить метрики видимости, вовлеченности, CTR.</a:t>
            </a:r>
          </a:p>
          <a:p>
            <a:pPr algn="just"/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023" y="2326342"/>
            <a:ext cx="4854721" cy="3006538"/>
          </a:xfrm>
          <a:prstGeom prst="rect">
            <a:avLst/>
          </a:prstGeom>
        </p:spPr>
      </p:pic>
      <p:sp>
        <p:nvSpPr>
          <p:cNvPr id="7" name="Скругленный прямоугольник 6">
            <a:hlinkClick r:id="rId3"/>
          </p:cNvPr>
          <p:cNvSpPr/>
          <p:nvPr/>
        </p:nvSpPr>
        <p:spPr>
          <a:xfrm>
            <a:off x="7359589" y="5421715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10249921" y="1120137"/>
            <a:ext cx="1099397" cy="1099397"/>
            <a:chOff x="704849" y="476250"/>
            <a:chExt cx="2952750" cy="2952750"/>
          </a:xfrm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0580776" y="1095926"/>
            <a:ext cx="1099397" cy="1099397"/>
            <a:chOff x="704849" y="476250"/>
            <a:chExt cx="2952750" cy="2952750"/>
          </a:xfrm>
          <a:solidFill>
            <a:srgbClr val="0883E0"/>
          </a:solidFill>
        </p:grpSpPr>
        <p:sp>
          <p:nvSpPr>
            <p:cNvPr id="15" name="Прямоугольник 14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 15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865" y="4456340"/>
            <a:ext cx="3434296" cy="36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9789934" y="1368420"/>
            <a:ext cx="4123765" cy="397136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76132" y="843830"/>
            <a:ext cx="979177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MAIL.RU GROUP </a:t>
            </a: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ЗАПУСТИЛА ВОЗМОЖНОСТЬ РАЗМЕЩЕНИЯ РЕКЛАМЫ В ПРЯМЫХ ТРАНСЛЯЦИЯХ</a:t>
            </a:r>
            <a:endParaRPr lang="en-US" sz="2400" spc="330" dirty="0" smtClean="0">
              <a:solidFill>
                <a:srgbClr val="0883E0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706" y="2176997"/>
            <a:ext cx="11244054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Сервис </a:t>
            </a:r>
            <a:r>
              <a:rPr lang="ru-RU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DonationAlerts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, который входит в Mail.ru </a:t>
            </a:r>
            <a:r>
              <a:rPr lang="ru-RU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Group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, запустил инструмент для размещения рекламы в </a:t>
            </a:r>
            <a:r>
              <a:rPr lang="ru-RU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стримах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, проводимых на </a:t>
            </a:r>
            <a:r>
              <a:rPr lang="ru-RU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Twitch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, </a:t>
            </a:r>
            <a:r>
              <a:rPr lang="ru-RU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YouTube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, </a:t>
            </a:r>
            <a:r>
              <a:rPr lang="ru-RU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Facebook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, во «</a:t>
            </a:r>
            <a:r>
              <a:rPr lang="ru-RU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ВКонтакте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» и «Одноклассниках». </a:t>
            </a:r>
          </a:p>
          <a:p>
            <a:pPr algn="just"/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Суть инструмента в следующем: если во время трансляций зритель переходит по ссылке из прямого эфира на сайт компании и совершает покупку, стример и сервис получают комиссию с продажи. Эксперты отмечают, что это будет аналог биржи </a:t>
            </a:r>
            <a:r>
              <a:rPr lang="ru-RU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блогеров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с возможностью размещения рекламы без </a:t>
            </a:r>
            <a:r>
              <a:rPr lang="ru-RU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посредников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в полуавтоматическом режиме.</a:t>
            </a: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93663"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93663" algn="just"/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7" name="Picture 2" descr="«Dota», «Counter-Strike», «League of Legends». Киберспорт в Зеленограде набирает обороты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721" y="4031345"/>
            <a:ext cx="3806557" cy="214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hlinkClick r:id="rId3"/>
          </p:cNvPr>
          <p:cNvSpPr/>
          <p:nvPr/>
        </p:nvSpPr>
        <p:spPr>
          <a:xfrm>
            <a:off x="908377" y="4612498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2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74240" y="1303770"/>
            <a:ext cx="49877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КОРОТКО О НОВОМ ВЫПУСКЕ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74240" y="2165544"/>
            <a:ext cx="53217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Как День святого Валентина и эпидемия коронавируса связаны с </a:t>
            </a:r>
            <a:r>
              <a:rPr lang="en-US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digital-</a:t>
            </a:r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маркетингом? Какие изменения произвели «Вконтакте», Яндекс.Директ  и </a:t>
            </a:r>
            <a:r>
              <a:rPr lang="en-US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Google Ads</a:t>
            </a:r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? Останется ли стартовая страница </a:t>
            </a:r>
            <a:r>
              <a:rPr lang="en-US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Google </a:t>
            </a:r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прежней? Какие новые платформы и возможности будут полезны для вашего бизнеса? </a:t>
            </a:r>
            <a:endParaRPr lang="ru-RU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endParaRPr lang="ru-RU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Ответы на эти и другие, не менее интригующие, вопросы вы найдете в нашем февральском дайджесте!</a:t>
            </a:r>
            <a:endParaRPr lang="ru-RU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5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47311" y="852820"/>
            <a:ext cx="9791771" cy="83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GPMD</a:t>
            </a: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 ЗАИНТЕРЕСОВАЛСЯ МИКРОБЛОГЕРАМИ ИЗ </a:t>
            </a:r>
            <a:r>
              <a:rPr lang="en-US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INSTAGRAM</a:t>
            </a: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 </a:t>
            </a:r>
            <a:r>
              <a:rPr lang="en-US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11" y="2480285"/>
            <a:ext cx="597280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Селлер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стал эксклюзивным партнёром платформы MNFST, которая позволяет обычным пользователям выступать в роли </a:t>
            </a:r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бренд-амбассадоров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и </a:t>
            </a:r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монетизировать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свой социальный профиль. Рекламодатели могут следить за ходом рекламной кампании в режиме реального времени. При этом искусственный интеллект позволяет контролировать мошеннический трафик (</a:t>
            </a:r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fraud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) и показатель безопасности бренда (</a:t>
            </a:r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brand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safety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).</a:t>
            </a:r>
          </a:p>
          <a:p>
            <a:pPr algn="just">
              <a:lnSpc>
                <a:spcPts val="1800"/>
              </a:lnSpc>
            </a:pPr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29850" y="1450505"/>
            <a:ext cx="2674853" cy="4709023"/>
          </a:xfrm>
          <a:prstGeom prst="rect">
            <a:avLst/>
          </a:prstGeom>
        </p:spPr>
      </p:pic>
      <p:sp>
        <p:nvSpPr>
          <p:cNvPr id="6" name="Скругленный прямоугольник 5">
            <a:hlinkClick r:id="rId3"/>
          </p:cNvPr>
          <p:cNvSpPr/>
          <p:nvPr/>
        </p:nvSpPr>
        <p:spPr>
          <a:xfrm>
            <a:off x="2123028" y="5307220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0635176" y="351108"/>
            <a:ext cx="1099397" cy="1099397"/>
            <a:chOff x="704849" y="476250"/>
            <a:chExt cx="2952750" cy="2952750"/>
          </a:xfrm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363597" y="5080695"/>
            <a:ext cx="1099397" cy="1099397"/>
            <a:chOff x="704849" y="476250"/>
            <a:chExt cx="2952750" cy="2952750"/>
          </a:xfrm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4100" name="Picture 4" descr="Картинки по запросу &quot;instagram gif&quot;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230" y="5068303"/>
            <a:ext cx="2107205" cy="210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2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/>
          <p:cNvSpPr/>
          <p:nvPr/>
        </p:nvSpPr>
        <p:spPr>
          <a:xfrm>
            <a:off x="-1597923" y="3776011"/>
            <a:ext cx="4123765" cy="397136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59388" y="797498"/>
            <a:ext cx="9732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MAIL.RU </a:t>
            </a: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ЗАПУСТИЛА РЕКОМЕНДАТЕЛЬНУЮ СИСТЕМУ КОНТЕНТА «ПУЛЬС»</a:t>
            </a:r>
            <a:endParaRPr lang="en-US" sz="2400" spc="330" dirty="0" smtClean="0">
              <a:solidFill>
                <a:srgbClr val="0883E0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2354" y="2313656"/>
            <a:ext cx="59839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Mail.Ru запустила бета-версию рекомендательной системы «Пульс», которая предлагает пользователям контент с учётом их интересов. Персонализация работает на базе технологий машинного обучения.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На текущий момент лента работает с контентом из порядка 1 500 источников, прошедших редакторскую проверку. В ближайшее время планируется включить в выдачу и другие форматы, среди которых видео, фото и пользовательский контент.</a:t>
            </a: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7" name="Picture 2" descr="https://htstatic.imgsmail.ru/pic_original/37a65bdfb9d231faf46132967812a412/1649661/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60" y="2703424"/>
            <a:ext cx="4857017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кругленный прямоугольник 7">
            <a:hlinkClick r:id="rId3"/>
          </p:cNvPr>
          <p:cNvSpPr/>
          <p:nvPr/>
        </p:nvSpPr>
        <p:spPr>
          <a:xfrm>
            <a:off x="5098240" y="5510863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10409473" y="5319651"/>
            <a:ext cx="1099397" cy="1099397"/>
            <a:chOff x="704849" y="476250"/>
            <a:chExt cx="2952750" cy="2952750"/>
          </a:xfrm>
        </p:grpSpPr>
        <p:sp>
          <p:nvSpPr>
            <p:cNvPr id="13" name="Прямоугольник 12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0735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/>
          <p:cNvSpPr/>
          <p:nvPr/>
        </p:nvSpPr>
        <p:spPr>
          <a:xfrm>
            <a:off x="-995820" y="4990240"/>
            <a:ext cx="3104062" cy="299593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47311" y="800624"/>
            <a:ext cx="979177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МЕГАФОН ЗАПУСТИЛ СЕРВИС ТАРГЕТИРОВАННОЙ </a:t>
            </a:r>
            <a:r>
              <a:rPr lang="en-US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SMS-</a:t>
            </a: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РЕКЛАМЫ МЕГАФОН ТАРГЕТ</a:t>
            </a:r>
            <a:endParaRPr lang="en-US" sz="2400" spc="330" dirty="0" smtClean="0">
              <a:solidFill>
                <a:srgbClr val="0883E0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11" y="2459871"/>
            <a:ext cx="597280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МегаФон сделал свой сервис рассылок МегаФон Таргет, через который можно отправлять сообщения как по своей клиентской базе, так и по базе оператора (70 млн абонентов).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>
              <a:lnSpc>
                <a:spcPts val="1800"/>
              </a:lnSpc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>
              <a:lnSpc>
                <a:spcPts val="1800"/>
              </a:lnSpc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Причём настроить всё можно самому. В МегаФон Таргет вы сами создаёте рекламные кампании по своей или операторской базе, выставляя настройки таргетинга и составляя тексты сообщений. Всё делается в личном кабинете в браузере. Начать можно хоть с 1–2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SMS,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для старта оплатив подпись отправителя (1000 рублей).</a:t>
            </a: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>
              <a:lnSpc>
                <a:spcPts val="1800"/>
              </a:lnSpc>
            </a:pPr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2050" name="Picture 2" descr="Картинки по запросу &quot;MEGAFON GIF&quot;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6450" y="1556777"/>
            <a:ext cx="5658784" cy="4668498"/>
          </a:xfrm>
          <a:prstGeom prst="rect">
            <a:avLst/>
          </a:prstGeom>
          <a:noFill/>
        </p:spPr>
      </p:pic>
      <p:sp>
        <p:nvSpPr>
          <p:cNvPr id="5" name="Скругленный прямоугольник 4">
            <a:hlinkClick r:id="rId3"/>
          </p:cNvPr>
          <p:cNvSpPr/>
          <p:nvPr/>
        </p:nvSpPr>
        <p:spPr>
          <a:xfrm>
            <a:off x="2335954" y="5979303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605" y="4852733"/>
            <a:ext cx="3434296" cy="36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/>
        </p:nvSpPr>
        <p:spPr>
          <a:xfrm>
            <a:off x="10682564" y="-361327"/>
            <a:ext cx="3104062" cy="299593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59620" y="797498"/>
            <a:ext cx="9732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ЧЕТВЕРТЬ РОССИЙСКОЙ МОЛОДЕЖИ СЛУШАЕТ ПОДКАСТЫ</a:t>
            </a:r>
            <a:endParaRPr lang="en-US" sz="2400" spc="330" dirty="0" smtClean="0">
              <a:solidFill>
                <a:srgbClr val="0883E0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86185" y="1903434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14808" y="2266045"/>
            <a:ext cx="59839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Среди россиян 18—34 лет аудитория подкастов достигла 26%, согласно опросу ВЦИОМ. Чаще всего россияне слушают подкасты дома (59%), в личном транспорте (37%) или в общественных местах (22%).</a:t>
            </a: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672" y="2266045"/>
            <a:ext cx="4705107" cy="2722816"/>
          </a:xfrm>
          <a:prstGeom prst="rect">
            <a:avLst/>
          </a:prstGeom>
        </p:spPr>
      </p:pic>
      <p:sp>
        <p:nvSpPr>
          <p:cNvPr id="7" name="Скругленный прямоугольник 6">
            <a:hlinkClick r:id="rId3"/>
          </p:cNvPr>
          <p:cNvSpPr/>
          <p:nvPr/>
        </p:nvSpPr>
        <p:spPr>
          <a:xfrm>
            <a:off x="1773439" y="5595634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95298" y="8925290"/>
            <a:ext cx="303951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5122" name="Picture 2" descr="Картинки по запросу &quot;listening to music gif'&quot;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502" y="3825586"/>
            <a:ext cx="2326549" cy="23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5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-581021" y="5202960"/>
            <a:ext cx="2160000" cy="2160000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45907" y="833517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400" spc="330" dirty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DIGITAL 2020: </a:t>
            </a:r>
            <a:r>
              <a:rPr lang="ru-RU" sz="2400" spc="330" dirty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ГЛОБАЛЬНЫЙ ОТЧЕТ О ЦИФРАХ И ТРЕНДАХ ИНТЕРНЕТА </a:t>
            </a:r>
            <a:endParaRPr lang="en-US" sz="2400" spc="330" dirty="0">
              <a:solidFill>
                <a:srgbClr val="0883E0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907" y="2525304"/>
            <a:ext cx="575009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Количество пользователей Интернета в России выросло на 5% в сравнении с прошлым годом (проникновение 2020 – 81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%).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Ежедневно россияне проводят в Интернете более 7 часов в день (или более 100 дней в году)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Смартфон – стал основным каналом использования Интернета (более 50% времени в Интернете приходится на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mobile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)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Примерно половина из 3,7 часов в день, которые люди проводят с мобильными в руках, они тратят на приложения социальных сетей и 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мессенджеры.</a:t>
            </a:r>
          </a:p>
          <a:p>
            <a:pPr algn="just"/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5" name="Скругленный прямоугольник 4">
            <a:hlinkClick r:id="rId2"/>
          </p:cNvPr>
          <p:cNvSpPr/>
          <p:nvPr/>
        </p:nvSpPr>
        <p:spPr>
          <a:xfrm>
            <a:off x="8163677" y="6048444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8925576" y="3732564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8701215" y="1767572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Тренды:</a:t>
            </a:r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417805132"/>
              </p:ext>
            </p:extLst>
          </p:nvPr>
        </p:nvGraphicFramePr>
        <p:xfrm>
          <a:off x="6254465" y="2177007"/>
          <a:ext cx="5813944" cy="3582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2838" y="-1781192"/>
            <a:ext cx="3434296" cy="36146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9620" y="797498"/>
            <a:ext cx="9732108" cy="44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КОРОНАВИРУС</a:t>
            </a:r>
            <a:r>
              <a:rPr lang="en-US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: </a:t>
            </a: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РАБОТА ВО ВРЕМЯ КРИЗИСА</a:t>
            </a:r>
            <a:endParaRPr lang="en-US" sz="2400" spc="330" dirty="0" smtClean="0">
              <a:solidFill>
                <a:srgbClr val="0883E0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7750" y="1020860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545" y="1283622"/>
            <a:ext cx="5515053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Коронавирус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стал эпидемией, которая подкосила международный рынок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</a:t>
            </a:r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Паника на биржах: акции самых дорогих компаний США (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Apple, Facebook, Amazon, Microsoft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Alphabet) 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подешевели более, чем на 200 млрд долларов.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Снижение экспорта в Китай (крупнейший потребительский рынок)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Остановка рабочих процессов в Китае, в т.ч. производства товаров международных компаний, чт вызвало дефицит различной продукции от техники до бытовой химии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Проблемы с логистикой товаров: многие компании заявили о задержках в доставке товаров (в т.ч.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AliExpress)</a:t>
            </a:r>
          </a:p>
          <a:p>
            <a:pPr algn="just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7" name="Скругленный прямоугольник 6">
            <a:hlinkClick r:id="rId3"/>
          </p:cNvPr>
          <p:cNvSpPr/>
          <p:nvPr/>
        </p:nvSpPr>
        <p:spPr>
          <a:xfrm>
            <a:off x="8194893" y="4119729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82197" y="5546327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0994294" y="144826"/>
            <a:ext cx="1099397" cy="1099397"/>
            <a:chOff x="704849" y="476250"/>
            <a:chExt cx="2952750" cy="2952750"/>
          </a:xfrm>
          <a:solidFill>
            <a:srgbClr val="0883E0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6291616" y="1283622"/>
            <a:ext cx="580207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Но для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некоторых компаний коронавирус дал положительный эффект. </a:t>
            </a:r>
          </a:p>
          <a:p>
            <a:pPr algn="just"/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первую очередь это касается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e-commerce: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локальные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online-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магазины, магазины представляющие бренды для защиты здоровья и поддержки иммунитета (например,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online-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продажи дезинфицирующих средств, производимых компанией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Dettol,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принадлежащей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Reckitt Benckiser,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выросли на 643% в годовом исчислении в период с 10 по 13 февраля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).</a:t>
            </a:r>
          </a:p>
          <a:p>
            <a:pPr algn="just"/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2050" name="Picture 2" descr="Картинки по запросу &quot;dettol logo p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994" y="475074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тинки по запросу &quot;medical mask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5052" y="4751041"/>
            <a:ext cx="2095200" cy="20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11112000" y="-797455"/>
            <a:ext cx="2160000" cy="2160000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38493" y="792262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ИССЛЕДОВАНИЕ </a:t>
            </a:r>
            <a:r>
              <a:rPr lang="en-US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NIELSON: TECH-TRANSFORMED CONSUMPTION</a:t>
            </a:r>
            <a:endParaRPr lang="en-US" sz="2400" spc="330" dirty="0">
              <a:solidFill>
                <a:srgbClr val="0883E0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8492" y="2471688"/>
            <a:ext cx="52707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Исследование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Nielson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выявило,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чего ждут пользователи от современных технологий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5" name="Скругленный прямоугольник 4">
            <a:hlinkClick r:id="rId2"/>
          </p:cNvPr>
          <p:cNvSpPr/>
          <p:nvPr/>
        </p:nvSpPr>
        <p:spPr>
          <a:xfrm>
            <a:off x="1965080" y="6249450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45907" y="1700203"/>
            <a:ext cx="9791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Если компания не хочет потерять покупателей, то она должна учитывать пользовательский опыт и ожидания аудитории.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18913" y="2468077"/>
            <a:ext cx="522709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Чтобы соответствовать ожиданиям аудитории, компаниям стоит обратить свой взгляд на пользовательские тренды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</a:t>
            </a: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18913" y="3432276"/>
            <a:ext cx="52270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Активный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online-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шопинг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(в 2020 году ожидается рост количества покупателей на 20%)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Дополненная реальность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(51% готовы использовать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AR/VR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технологии при шопинге)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Умные помощники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(в 2019г.  рост количества пользователей составил 82%; 42% покупателей готовы использовать умных помощников для автоматизации покупок).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45907" y="34322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Технологии должны облегчить их жизнь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Realtime-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реагирование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Иммерсивность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Персонализация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0" y="5755631"/>
            <a:ext cx="993734" cy="987638"/>
          </a:xfrm>
          <a:prstGeom prst="rect">
            <a:avLst/>
          </a:prstGeom>
        </p:spPr>
      </p:pic>
      <p:pic>
        <p:nvPicPr>
          <p:cNvPr id="3076" name="Picture 4" descr="Women using virtual realit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7" y="4873607"/>
            <a:ext cx="4186486" cy="125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/>
        </p:nvSpPr>
        <p:spPr>
          <a:xfrm>
            <a:off x="1539672" y="2113081"/>
            <a:ext cx="3104062" cy="299593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59620" y="797498"/>
            <a:ext cx="9732108" cy="44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ru-RU" sz="2400" spc="330" dirty="0" smtClean="0">
                <a:solidFill>
                  <a:srgbClr val="0883E0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РАЗРАБОТКА СИСТЕМЫ КРОСС-АНАЛИТИКИ</a:t>
            </a:r>
            <a:endParaRPr lang="en-US" sz="2400" spc="330" dirty="0" smtClean="0">
              <a:solidFill>
                <a:srgbClr val="0883E0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6455" y="2113081"/>
            <a:ext cx="598393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Помимо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крупных рекламодателей (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P&amp;G, Unilever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 др.) в команду по разработке системы также вошли крупные медиа-холдинги (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Google, Facebook, Twitter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 др.) </a:t>
            </a: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 следующем месяце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WFA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анонсирует систему глобальных принципов прозрачности, аналитики, отчетности и сбора различных данных. </a:t>
            </a:r>
          </a:p>
          <a:p>
            <a:pPr algn="just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 будущем данная система станет основой, которую будут использовать все игроки рынка для реализации кросс-медийных измерительных решений. </a:t>
            </a: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7" name="Скругленный прямоугольник 6">
            <a:hlinkClick r:id="rId2"/>
          </p:cNvPr>
          <p:cNvSpPr/>
          <p:nvPr/>
        </p:nvSpPr>
        <p:spPr>
          <a:xfrm>
            <a:off x="1773439" y="5595634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2557" y="4988861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10323740" y="335709"/>
            <a:ext cx="1099397" cy="1099397"/>
            <a:chOff x="704849" y="476250"/>
            <a:chExt cx="2952750" cy="2952750"/>
          </a:xfrm>
        </p:grpSpPr>
        <p:sp>
          <p:nvSpPr>
            <p:cNvPr id="13" name="Прямоугольник 12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10755801" y="335708"/>
            <a:ext cx="1099397" cy="1099397"/>
            <a:chOff x="704849" y="476250"/>
            <a:chExt cx="2952750" cy="2952750"/>
          </a:xfrm>
          <a:solidFill>
            <a:srgbClr val="0883E0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359620" y="1417042"/>
            <a:ext cx="8999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 октябре 2019 </a:t>
            </a: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WFA </a:t>
            </a:r>
            <a:r>
              <a:rPr 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(</a:t>
            </a:r>
            <a:r>
              <a:rPr lang="ru-RU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Всемирная </a:t>
            </a: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федерация рекламодателей) начала работу над созданием единой системы кросс-аналитики медиа-каналов. </a:t>
            </a:r>
          </a:p>
        </p:txBody>
      </p:sp>
      <p:pic>
        <p:nvPicPr>
          <p:cNvPr id="4098" name="Picture 2" descr="Картинки по запросу &quot;world federation of advertisers p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49" y="2821103"/>
            <a:ext cx="5210008" cy="147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3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67104" y="2346735"/>
            <a:ext cx="9538474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00" spc="41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SEARCH </a:t>
            </a:r>
          </a:p>
          <a:p>
            <a:pPr algn="ctr">
              <a:lnSpc>
                <a:spcPts val="6200"/>
              </a:lnSpc>
            </a:pPr>
            <a:r>
              <a:rPr lang="en-US" sz="6600" spc="41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AND </a:t>
            </a:r>
          </a:p>
          <a:p>
            <a:pPr algn="ctr">
              <a:lnSpc>
                <a:spcPts val="6200"/>
              </a:lnSpc>
            </a:pPr>
            <a:r>
              <a:rPr lang="en-US" sz="6600" spc="41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OPTIMIZATION</a:t>
            </a:r>
            <a:endParaRPr lang="ru-RU" sz="6600" spc="410" dirty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283676" y="1016657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9" name="Прямоугольник 8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10633590" y="4631924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2" name="Прямоугольник 11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86937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39741" y="819108"/>
            <a:ext cx="96917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GOOGLE 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ЗАПУСТИЛ ОБНОВЛЕНИЕ АЛГОРИТМА ЛОКАЛЬНОГО ПОИСКА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 </a:t>
            </a:r>
            <a:endParaRPr lang="en-US" sz="1400" spc="33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741" y="1680882"/>
            <a:ext cx="5377033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Западные специалисты предполагают, что Google запустил обновление алгоритма локального поиска. Изменения коснулись ранжирования местных компаний в Google Local Pack и в Google Картах. Колебания начались 14 февраля и продолжаются до сих пор. </a:t>
            </a:r>
          </a:p>
          <a:p>
            <a:pPr algn="just"/>
            <a:endParaRPr lang="ru-RU" sz="16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Апдейт алгоритма локального поиска активно обсуждают западные SEO-специалисты на форумах. Колебания выдачи зафиксировал и инструмент BrightLocal Local Rankflux. </a:t>
            </a:r>
          </a:p>
          <a:p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6022" y="1680882"/>
            <a:ext cx="5540191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Одна из сотрудниц </a:t>
            </a:r>
            <a:r>
              <a:rPr lang="ru-RU" sz="16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BrightLocal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отметила: </a:t>
            </a:r>
          </a:p>
          <a:p>
            <a:pPr algn="just"/>
            <a:endParaRPr lang="ru-RU" sz="16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«По сравнению с «обычным» днем (24/1, чтобы понимать контекст) вероятность того, что компании останутся на тех же позициях, что занимали вчера, стала на 50% ниже. Обычно 35-55% не видят никаких изменений, но сегодня их было только 26%. Кроме того, большее количество организаций столкнулось с заметным падением позиций (более чем на 10 пунктов)… На 90% увеличилось количество бизнесов, которые улучшили свои позиции на 10+ пунктов».</a:t>
            </a:r>
          </a:p>
          <a:p>
            <a:pPr algn="just"/>
            <a:endParaRPr lang="ru-RU" sz="16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Чтобы оценить масштаб изменений, эксперты рекомендуют подождать несколько дней.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9" name="Picture 7" descr="Западные специалисты предполагают, что в пятницу, 14 февраля, Google запустил обновление алгоритма локального поиск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41" y="4740965"/>
            <a:ext cx="5136776" cy="120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кругленный прямоугольник 10">
            <a:hlinkClick r:id="rId3"/>
          </p:cNvPr>
          <p:cNvSpPr/>
          <p:nvPr/>
        </p:nvSpPr>
        <p:spPr>
          <a:xfrm>
            <a:off x="7608357" y="5694760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0552207" y="429229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0735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1"/>
          <p:cNvGrpSpPr/>
          <p:nvPr/>
        </p:nvGrpSpPr>
        <p:grpSpPr>
          <a:xfrm>
            <a:off x="1566045" y="338033"/>
            <a:ext cx="471722" cy="471722"/>
            <a:chOff x="704849" y="476250"/>
            <a:chExt cx="2952750" cy="2952750"/>
          </a:xfrm>
        </p:grpSpPr>
        <p:sp>
          <p:nvSpPr>
            <p:cNvPr id="13" name="Прямоугольник 12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" name="Группа 14"/>
          <p:cNvGrpSpPr/>
          <p:nvPr/>
        </p:nvGrpSpPr>
        <p:grpSpPr>
          <a:xfrm>
            <a:off x="9425039" y="5638799"/>
            <a:ext cx="869158" cy="869158"/>
            <a:chOff x="704849" y="476250"/>
            <a:chExt cx="2952750" cy="2952750"/>
          </a:xfrm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2410968" y="537183"/>
            <a:ext cx="7370064" cy="578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350" dirty="0" smtClean="0">
                <a:solidFill>
                  <a:schemeClr val="bg1"/>
                </a:solidFill>
                <a:latin typeface="Gotham Pro Medium" panose="02000603030000020004" charset="0"/>
                <a:cs typeface="Gotham Pro Medium" panose="02000603030000020004" charset="0"/>
              </a:rPr>
              <a:t>Social Media </a:t>
            </a:r>
            <a:r>
              <a:rPr lang="en-US" sz="3600" b="1" spc="350" dirty="0">
                <a:solidFill>
                  <a:schemeClr val="bg1"/>
                </a:solidFill>
                <a:latin typeface="Gotham Pro Medium" panose="02000603030000020004" charset="0"/>
                <a:cs typeface="Gotham Pro Medium" panose="02000603030000020004" charset="0"/>
              </a:rPr>
              <a:t>M</a:t>
            </a:r>
            <a:r>
              <a:rPr lang="en-US" sz="3600" b="1" spc="350" dirty="0" smtClean="0">
                <a:solidFill>
                  <a:schemeClr val="bg1"/>
                </a:solidFill>
                <a:latin typeface="Gotham Pro Medium" panose="02000603030000020004" charset="0"/>
                <a:cs typeface="Gotham Pro Medium" panose="02000603030000020004" charset="0"/>
              </a:rPr>
              <a:t>arketing</a:t>
            </a:r>
          </a:p>
          <a:p>
            <a:pPr algn="ctr">
              <a:lnSpc>
                <a:spcPct val="150000"/>
              </a:lnSpc>
            </a:pPr>
            <a:r>
              <a:rPr lang="en-US" sz="3600" b="1" spc="350" dirty="0" smtClean="0">
                <a:solidFill>
                  <a:schemeClr val="bg1"/>
                </a:solidFill>
                <a:latin typeface="Gotham Pro Medium" panose="02000603030000020004" charset="0"/>
                <a:cs typeface="Gotham Pro Medium" panose="02000603030000020004" charset="0"/>
              </a:rPr>
              <a:t>Search and Context</a:t>
            </a:r>
          </a:p>
          <a:p>
            <a:pPr algn="ctr">
              <a:lnSpc>
                <a:spcPct val="150000"/>
              </a:lnSpc>
            </a:pPr>
            <a:r>
              <a:rPr lang="en-US" sz="3600" b="1" spc="350" dirty="0" smtClean="0">
                <a:solidFill>
                  <a:schemeClr val="bg1"/>
                </a:solidFill>
                <a:latin typeface="Gotham Pro Medium" panose="02000603030000020004" charset="0"/>
                <a:cs typeface="Gotham Pro Medium" panose="02000603030000020004" charset="0"/>
              </a:rPr>
              <a:t>Media</a:t>
            </a:r>
          </a:p>
          <a:p>
            <a:pPr algn="ctr">
              <a:lnSpc>
                <a:spcPct val="150000"/>
              </a:lnSpc>
            </a:pPr>
            <a:r>
              <a:rPr lang="en-US" sz="3600" b="1" spc="350" dirty="0" smtClean="0">
                <a:solidFill>
                  <a:schemeClr val="bg1"/>
                </a:solidFill>
                <a:latin typeface="Gotham Pro Medium" panose="02000603030000020004" charset="0"/>
                <a:cs typeface="Gotham Pro Medium" panose="02000603030000020004" charset="0"/>
              </a:rPr>
              <a:t>Search and Optimization</a:t>
            </a:r>
          </a:p>
          <a:p>
            <a:pPr algn="ctr">
              <a:lnSpc>
                <a:spcPct val="150000"/>
              </a:lnSpc>
            </a:pPr>
            <a:r>
              <a:rPr lang="en-US" sz="3600" b="1" spc="350" dirty="0" smtClean="0">
                <a:solidFill>
                  <a:schemeClr val="bg1"/>
                </a:solidFill>
                <a:latin typeface="Gotham Pro Medium" panose="02000603030000020004" charset="0"/>
                <a:cs typeface="Gotham Pro Medium" panose="02000603030000020004" charset="0"/>
              </a:rPr>
              <a:t>Production</a:t>
            </a:r>
          </a:p>
          <a:p>
            <a:pPr algn="ctr">
              <a:lnSpc>
                <a:spcPct val="150000"/>
              </a:lnSpc>
            </a:pPr>
            <a:r>
              <a:rPr lang="en-US" sz="3600" b="1" spc="350" dirty="0" smtClean="0">
                <a:solidFill>
                  <a:schemeClr val="bg1"/>
                </a:solidFill>
                <a:latin typeface="Gotham Pro Medium" panose="02000603030000020004" charset="0"/>
                <a:cs typeface="Gotham Pro Medium" panose="02000603030000020004" charset="0"/>
              </a:rPr>
              <a:t>SMM cases</a:t>
            </a:r>
          </a:p>
          <a:p>
            <a:pPr algn="ctr">
              <a:lnSpc>
                <a:spcPts val="5500"/>
              </a:lnSpc>
            </a:pPr>
            <a:endParaRPr lang="en-US" b="1" spc="350" dirty="0">
              <a:solidFill>
                <a:schemeClr val="bg1"/>
              </a:solidFill>
              <a:latin typeface="Gilroy ExtraBold" panose="00000900000000000000" pitchFamily="50" charset="-5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8466" y="807900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GOOGLE 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ТЕСТИРУЕТ НОВЫЙ ДИЗАЙН ДОМАШНЕЙ СТРАНИЦЫ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4204" y="1875368"/>
            <a:ext cx="612213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Google тестирует новый дизайн домашней страницы. Нововведение заметили западные пользователи поиска. Среди главных изменений: синий фон у кнопки «Поиск в Google», синий шрифт на белой кнопке «Мне повезет» и отдельно вынесенная за поисковую строку кнопка микрофона. </a:t>
            </a:r>
          </a:p>
          <a:p>
            <a:pPr marL="93663" algn="just"/>
            <a:endParaRPr lang="en-US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7" name="Picture 2" descr="https://www.seonews.ru/upload/medialibrary/dac/dac516ad1805e14e8005c653c916210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825" y="1289365"/>
            <a:ext cx="4421566" cy="23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www.seonews.ru/upload/medialibrary/80d/80d811ebe4824b51a26fa3d8733d5b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34" y="3775619"/>
            <a:ext cx="4418053" cy="234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>
            <a:hlinkClick r:id="rId4"/>
          </p:cNvPr>
          <p:cNvSpPr/>
          <p:nvPr/>
        </p:nvSpPr>
        <p:spPr>
          <a:xfrm>
            <a:off x="2437509" y="5427040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10978344" y="4385829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2" name="Прямоугольник 11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9933889" y="577240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7" name="Прямоугольник 16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374204" y="4118432"/>
            <a:ext cx="61221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На верхнем изображении  продемонстрирована домашняя страница сейчас, а на нижнем, - тестовая страница.</a:t>
            </a:r>
          </a:p>
        </p:txBody>
      </p:sp>
    </p:spTree>
    <p:extLst>
      <p:ext uri="{BB962C8B-B14F-4D97-AF65-F5344CB8AC3E}">
        <p14:creationId xmlns:p14="http://schemas.microsoft.com/office/powerpoint/2010/main" val="24992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277917" y="879264"/>
            <a:ext cx="9732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В ЯНДЕКС.ВЕБМАСТЕРЕ ПОЯВИЛСЯ РАЗДЕЛ «ПРЕДСТАВЛЕНИЕ В ПОИСКЕ»</a:t>
            </a:r>
            <a:endParaRPr lang="en-US" sz="1400" spc="33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9529" y="1741038"/>
            <a:ext cx="602428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 </a:t>
            </a:r>
            <a:r>
              <a:rPr lang="ru-RU" sz="16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Яндекс.Вебмастере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появился новый раздел «Представление в поиске». В нем </a:t>
            </a:r>
            <a:r>
              <a:rPr lang="ru-RU" sz="16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вебмастера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могут найти информацию об элементах поисковой выдачи, которые помогают улучшить отображение сайта в поиске: специальных ответах и </a:t>
            </a:r>
            <a:r>
              <a:rPr lang="ru-RU" sz="16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сниппетах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 </a:t>
            </a:r>
          </a:p>
          <a:p>
            <a:pPr algn="just"/>
            <a:endParaRPr lang="ru-RU" sz="16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Специальные ответы отображаются в отдельном блоке: в полной версии сайта справа от результатов поиска, в мобильной версии – над или между ними. Сниппет (блок с описанием страницы сайта</a:t>
            </a:r>
            <a:r>
              <a:rPr lang="ru-RU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)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выводится в результатах поиска и позволяет получить представление о странице, не заходя на сайт. </a:t>
            </a:r>
          </a:p>
          <a:p>
            <a:pPr algn="just"/>
            <a:endParaRPr lang="ru-RU" sz="16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 Вебмастере Яндекс подробно рассказывает, как формируется заголовок и описание, что такое фавиконка, какие специальные знаки использует Яндекс, что требуется для быстрых ссылок и многое другое. </a:t>
            </a:r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11" name="Picture 2" descr="В Яндекс.Вебмастере появился новый раздел «Представление в поиске». В нем вебмастера могут найти информацию об элементах поисковой выдачи, которые помогают улучшить отображение сайта в поиск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9" y="1741038"/>
            <a:ext cx="4875349" cy="271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кругленный прямоугольник 12">
            <a:hlinkClick r:id="rId3"/>
          </p:cNvPr>
          <p:cNvSpPr/>
          <p:nvPr/>
        </p:nvSpPr>
        <p:spPr>
          <a:xfrm>
            <a:off x="7553909" y="6057469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10405507" y="374872"/>
            <a:ext cx="1099397" cy="1099397"/>
            <a:chOff x="704849" y="476250"/>
            <a:chExt cx="2952750" cy="2952750"/>
          </a:xfrm>
        </p:grpSpPr>
        <p:sp>
          <p:nvSpPr>
            <p:cNvPr id="15" name="Прямоугольник 14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 15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0071360" y="329565"/>
            <a:ext cx="1099397" cy="1099397"/>
            <a:chOff x="704849" y="476250"/>
            <a:chExt cx="2952750" cy="2952750"/>
          </a:xfrm>
          <a:solidFill>
            <a:srgbClr val="0883E0"/>
          </a:solidFill>
        </p:grpSpPr>
        <p:sp>
          <p:nvSpPr>
            <p:cNvPr id="18" name="Прямоугольник 17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0" name="Овал 19"/>
          <p:cNvSpPr/>
          <p:nvPr/>
        </p:nvSpPr>
        <p:spPr>
          <a:xfrm>
            <a:off x="11349948" y="-16781"/>
            <a:ext cx="3104062" cy="299593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174" name="Picture 6" descr="Похожее изображение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76" y="4614412"/>
            <a:ext cx="4854921" cy="183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5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27" y="-836924"/>
            <a:ext cx="3434296" cy="36146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728" y="840230"/>
            <a:ext cx="9732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GOOGLE: AMP-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ВЕРСИЯ ДОЛЖНА БЫТЬ ЭКВИВАЛЕНТНА ОБЫЧНОЙ ВЕРСИИ СТРАНИЦЫ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 </a:t>
            </a:r>
            <a:endParaRPr lang="en-US" sz="1400" spc="33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0152" y="1467296"/>
            <a:ext cx="540571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sz="16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«Пользователи хотят, чтобы AMP-страницы были эквивалентны обычным страницам, поэтому если комментарии являются важной частью ваших страниц, я бы позаботился о том, чтобы они были и в AMP-версии, – сообщил Мюллер. – На данный момент мы не помечаем это как несоответствие контента, но в качестве рекомендаций советуем убедиться, что страницы эквивалентны, насколько это возможно»</a:t>
            </a:r>
            <a:r>
              <a:rPr lang="en-US" sz="16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</a:t>
            </a:r>
            <a:endParaRPr lang="ru-RU" sz="16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6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Ознакомиться со списком проблем на AMP-страницах можно в Справке Google</a:t>
            </a:r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 </a:t>
            </a: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76728" y="1702004"/>
            <a:ext cx="517690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AMP-версия страницы должна быть такой же, как и основная мобильная версия этой страницы. Об этом сообщил сотрудник Google Джон Мюллер в </a:t>
            </a:r>
            <a:r>
              <a:rPr lang="ru-RU" sz="16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Twitter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 </a:t>
            </a:r>
          </a:p>
          <a:p>
            <a:pPr algn="just"/>
            <a:endParaRPr lang="ru-RU" sz="16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Он заметил, что если на сайте есть раздел с комментариями, то в идеале эти комментарии должны присутствовать и в AMP-версии. Технически, отсутствие комментариев в AMP-версии не является ошибкой «несоответствия </a:t>
            </a:r>
            <a:r>
              <a:rPr lang="ru-RU" sz="16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контента</a:t>
            </a:r>
            <a:r>
              <a:rPr lang="ru-RU" sz="16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», но лучше, если страницы AMP-версии и мобильной версии будут эквивалентны.</a:t>
            </a:r>
          </a:p>
        </p:txBody>
      </p:sp>
      <p:pic>
        <p:nvPicPr>
          <p:cNvPr id="9" name="Picture 3" descr="Google: AMP-версия страницы должна быть такой же, как обычная верс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5" y="5059337"/>
            <a:ext cx="4408892" cy="14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Google: AMP-версия страницы должна быть такой же, как обычная верс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289" y="5057638"/>
            <a:ext cx="4002920" cy="14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кругленный прямоугольник 13">
            <a:hlinkClick r:id="rId5"/>
          </p:cNvPr>
          <p:cNvSpPr/>
          <p:nvPr/>
        </p:nvSpPr>
        <p:spPr>
          <a:xfrm>
            <a:off x="5098240" y="5436690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5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44897" y="893193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В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GOOGLE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CHROME 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МОЖЕТ ПОЯВИТЬСЯ ФУНКЦИЯ  «ЖИВЫХ СУБТИТРОВ»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4205" y="1773487"/>
            <a:ext cx="628590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Эксперты обнаружили, что команда </a:t>
            </a:r>
            <a:r>
              <a:rPr lang="en-US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Google 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Chrome работает над тем, чтобы реализовать функцию </a:t>
            </a:r>
            <a:r>
              <a:rPr lang="en-US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«живых субтитров» (Live Caption) в браузере. Данная функция в реальном времени создает субтитры к любому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видеоконтенту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и будет полезна людям с нарушениями слуха, а также обычным пользователям, которые смотрят ролики в шумной обстановке.  </a:t>
            </a:r>
          </a:p>
          <a:p>
            <a:pPr algn="just"/>
            <a:endParaRPr lang="ru-RU" sz="15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Сейчас «живые субтитры» доступны только в смартфонах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Pixel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3,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Pixel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3a и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Pixel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4, а также некоторых новинках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Samsung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 </a:t>
            </a:r>
          </a:p>
          <a:p>
            <a:pPr algn="just"/>
            <a:endParaRPr lang="ru-RU" sz="15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 настоящее время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Live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Caption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поддерживает английский язык и умеет транскрибировать только аудио из видео. С музыкой и голосовыми звонками функция несовместима. </a:t>
            </a:r>
          </a:p>
          <a:p>
            <a:pPr marL="93663" algn="just"/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8" name="Скругленный прямоугольник 7">
            <a:hlinkClick r:id="rId4"/>
          </p:cNvPr>
          <p:cNvSpPr/>
          <p:nvPr/>
        </p:nvSpPr>
        <p:spPr>
          <a:xfrm>
            <a:off x="8266036" y="5426072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0469817" y="489681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10783654" y="5176058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Introducing Live Caption on Andr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8674" y="2056381"/>
            <a:ext cx="5010245" cy="28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/>
          <p:cNvSpPr/>
          <p:nvPr/>
        </p:nvSpPr>
        <p:spPr>
          <a:xfrm>
            <a:off x="-352553" y="-1187608"/>
            <a:ext cx="3104062" cy="299593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31424" y="822222"/>
            <a:ext cx="9732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GOOGLE SEARCH CONSOLE 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ЗАПУСТИЛ НОВЫЕ ОТЧЕТЫ ДЛЯ СТРАНИЦ С ОТЗЫВАМИ</a:t>
            </a:r>
            <a:endParaRPr lang="en-US" sz="1400" spc="33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2176" y="1808328"/>
            <a:ext cx="5983938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После добавления структурированных данных для отзывов на свои страницы, можно проверить их с помощью инструмента </a:t>
            </a:r>
            <a:r>
              <a:rPr lang="ru-RU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Rich</a:t>
            </a:r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Results</a:t>
            </a:r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Test</a:t>
            </a:r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 Для этого можно использовать фрагмент кода или URL-адрес страницы. </a:t>
            </a:r>
          </a:p>
          <a:p>
            <a:pPr algn="just"/>
            <a:endParaRPr lang="ru-RU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Отзыв – это краткая информация с сайта потребительских рейтингов. Обнаружив разметку отзывов или оценок, Google может показывать расширенный </a:t>
            </a:r>
            <a:r>
              <a:rPr lang="ru-RU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сниппет</a:t>
            </a:r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с текстом отзыва и оценкой по пятибалльной шкале (звезды). Отзывы – один из самых распространенных типов структурированных данных, который используется для книг, товаров, фильмов, рецептов и многого другого. </a:t>
            </a:r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 </a:t>
            </a:r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7" name="Picture 2" descr="Отзывы на странице проверки расширенных результатов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6" y="2375325"/>
            <a:ext cx="4864384" cy="24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кругленный прямоугольник 7">
            <a:hlinkClick r:id="rId3"/>
          </p:cNvPr>
          <p:cNvSpPr/>
          <p:nvPr/>
        </p:nvSpPr>
        <p:spPr>
          <a:xfrm>
            <a:off x="1884808" y="5385421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38341" y="5086553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4" name="Прямоугольник 13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0735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68" y="1465446"/>
            <a:ext cx="3434296" cy="36146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6386" y="822550"/>
            <a:ext cx="9732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63% ПОЛЬЗОВАТЕЛЕЙ КЛИКАЕТ ПО ССЫЛКАМ, ЕСЛИ ИМ НРАВИТСЯ МЕТАОПИСАНИЕ</a:t>
            </a:r>
            <a:endParaRPr lang="en-US" sz="1400" spc="33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6386" y="1684324"/>
            <a:ext cx="4131485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 результатам исследования компании </a:t>
            </a:r>
            <a:r>
              <a:rPr lang="en-US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Ignite Visibility, 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метаописания и названия брендов являются главными факторами, когда пользователи решают, на какую ссылку в выдаче им кликнуть. Эксперты опросили более 500 пользователей от 25 до 60 лет и узнали, чем руководствуются люди, когда переходят по ссылкам в результатах поиска. </a:t>
            </a:r>
          </a:p>
          <a:p>
            <a:pPr algn="just"/>
            <a:r>
              <a:rPr lang="ru-RU" sz="1500" b="1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Ключевые выводы исследования </a:t>
            </a:r>
          </a:p>
          <a:p>
            <a:pPr algn="just"/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На вопрос «Какой фактор повлиял на решение кликнуть на результат поиска?» 62,9% </a:t>
            </a:r>
            <a:r>
              <a:rPr lang="ru-RU" sz="15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респондентов сообщили, что это метаописание. 24,2% респондентов сказали, что это название компании. </a:t>
            </a:r>
            <a:endParaRPr lang="ru-RU" sz="15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 </a:t>
            </a:r>
            <a:endParaRPr lang="ru-RU" sz="1500" dirty="0" smtClean="0"/>
          </a:p>
          <a:p>
            <a:endParaRPr lang="ru-RU" sz="1600" dirty="0" smtClean="0"/>
          </a:p>
          <a:p>
            <a:endParaRPr lang="ru-RU" sz="16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671328" y="1465446"/>
            <a:ext cx="3769658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15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Для </a:t>
            </a:r>
            <a:r>
              <a:rPr lang="ru-RU" sz="15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13% важен оказался заголовок сниппета. </a:t>
            </a:r>
            <a:endParaRPr lang="ru-RU" sz="15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indent="-457200" algn="just">
              <a:buFont typeface="Arial" panose="020B0604020202020204" pitchFamily="34" charset="0"/>
              <a:buChar char="•"/>
            </a:pPr>
            <a:r>
              <a:rPr lang="ru-RU" sz="1500" b="1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55,1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% пользователей заявили, что кликают в выдаче только на сайты брендов, названия которых знают. </a:t>
            </a:r>
          </a:p>
          <a:p>
            <a:pPr indent="-457200" algn="just">
              <a:buFont typeface="Arial" panose="020B0604020202020204" pitchFamily="34" charset="0"/>
              <a:buChar char="•"/>
            </a:pPr>
            <a:r>
              <a:rPr lang="ru-RU" sz="1500" b="1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55,5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% опрошенных сообщили, что блоки с ответами и другие функции SERP улучшили результаты поиска. </a:t>
            </a:r>
          </a:p>
          <a:p>
            <a:pPr indent="-457200" algn="just">
              <a:buFont typeface="Arial" panose="020B0604020202020204" pitchFamily="34" charset="0"/>
              <a:buChar char="•"/>
            </a:pPr>
            <a:r>
              <a:rPr lang="ru-RU" sz="1500" b="1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66,7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% пользователей признались, что увеличение количества рекламы в Google заставит их реже пользоваться этим поисковиком. </a:t>
            </a:r>
          </a:p>
          <a:p>
            <a:pPr indent="-457200" algn="just">
              <a:buFont typeface="Arial" panose="020B0604020202020204" pitchFamily="34" charset="0"/>
              <a:buChar char="•"/>
            </a:pPr>
            <a:r>
              <a:rPr lang="ru-RU" sz="1500" b="1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67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% респондентов сказали, что не хотят видеть рекламу других компаний по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брендовым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запросам. </a:t>
            </a:r>
          </a:p>
        </p:txBody>
      </p:sp>
      <p:pic>
        <p:nvPicPr>
          <p:cNvPr id="9" name="Picture 2" descr="Метаописания и названия брендов являются главными факторами, когда пользователи решают, на какую ссылку в выдаче им кликнуть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67" y="1882589"/>
            <a:ext cx="3110454" cy="264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кругленный прямоугольник 10">
            <a:hlinkClick r:id="rId4"/>
          </p:cNvPr>
          <p:cNvSpPr/>
          <p:nvPr/>
        </p:nvSpPr>
        <p:spPr>
          <a:xfrm>
            <a:off x="9080734" y="5057080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546" y="4919542"/>
            <a:ext cx="3434296" cy="36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-1206124" y="2685812"/>
            <a:ext cx="3104062" cy="299593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33584" y="834267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БЕСКОНТАКТНЫЕ ПЛАТЕЖИ НА САЙТАХ УВЕЛИЧИВАЮТ СРЕДНИЙ ЧЕК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907" y="1642259"/>
            <a:ext cx="1133958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Средний чек при бесконтактной оплате часто выше, чем при платеже другими способами. Яндекс.Касса поделилась результатами исследования, в рамках которого сравнивала платежи за 2019 год на сайтах и приложениях через системы Apple Pay, Google Pay c другими способами оплаты.</a:t>
            </a:r>
            <a:r>
              <a:rPr lang="ru-RU" sz="1500" b="1" dirty="0" smtClean="0">
                <a:solidFill>
                  <a:schemeClr val="bg1"/>
                </a:solidFill>
              </a:rPr>
              <a:t> </a:t>
            </a:r>
            <a:endParaRPr lang="ru-RU" sz="1400" b="1" dirty="0" smtClean="0">
              <a:solidFill>
                <a:schemeClr val="bg1"/>
              </a:solidFill>
            </a:endParaRPr>
          </a:p>
          <a:p>
            <a:pPr algn="just"/>
            <a:r>
              <a:rPr lang="ru-RU" sz="1500" b="1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Ключевые выводы исследования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19% компаний, использующих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Яндекс.Кассу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, принимают бесконтактную оплату через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Apple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Pay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и Google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Pay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на сайтах или в приложениях.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Чаще всего бесконтактную оплату используют компании, продающие продукты питания (24%).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Среди российских сайтов, подключенных к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Яндекс.Кассе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, наибольший оборот бесконтактных платежей приходился на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интернет-магазины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электроники и бытовой техники. Исключением стала Москва, где по этому показателю лидируют сайты, продающие билеты в кино, театры, музеи и на концерты.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Исследование показало, что средний чек при бесконтактных платежах на сайтах зачастую оказывается больше, чем при расчетах картами.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Самые большие средние чеки при бесконтактной оплате зафиксированы на сайтах с услугами по строительству и проектированию – 9766 рублей. Для сравнения, при оплате картами, через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интернет-банкинг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суммы были в 3 раза меньше – в среднем 3202 рубля.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 </a:t>
            </a:r>
            <a:r>
              <a:rPr lang="ru-RU" sz="1500" dirty="0" err="1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интернет-магазинах</a:t>
            </a:r>
            <a:r>
              <a:rPr lang="ru-RU" sz="15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, продающих одежду и обувь, средний чек при бесконтактном расчете оказался в 5 раз выше, чем в остальных случаях, – 5759 против 1123 рублей. </a:t>
            </a:r>
          </a:p>
          <a:p>
            <a:pPr marL="93663" algn="just"/>
            <a:endParaRPr lang="ru-RU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93663" algn="just"/>
            <a:endParaRPr lang="ru-RU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marL="93663" algn="just"/>
            <a:endParaRPr lang="en-US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5" name="Скругленный прямоугольник 4">
            <a:hlinkClick r:id="rId2"/>
          </p:cNvPr>
          <p:cNvSpPr/>
          <p:nvPr/>
        </p:nvSpPr>
        <p:spPr>
          <a:xfrm>
            <a:off x="5017941" y="5710926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pic>
        <p:nvPicPr>
          <p:cNvPr id="1030" name="Picture 6" descr="Картинки по запросу &quot;online shopping gof&quot;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597" y="246604"/>
            <a:ext cx="1654162" cy="139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Группа 14"/>
          <p:cNvGrpSpPr/>
          <p:nvPr/>
        </p:nvGrpSpPr>
        <p:grpSpPr>
          <a:xfrm>
            <a:off x="11033334" y="66709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992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326763" y="3021802"/>
            <a:ext cx="9538474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00" spc="41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PRODUCTION</a:t>
            </a:r>
            <a:endParaRPr lang="ru-RU" sz="6600" spc="410" dirty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283676" y="1016657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9" name="Прямоугольник 8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10633590" y="4631924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2" name="Прямоугольник 11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90" y="-50849"/>
            <a:ext cx="3434296" cy="361468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3369" y="2882768"/>
            <a:ext cx="3434296" cy="36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1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/>
          <p:cNvSpPr/>
          <p:nvPr/>
        </p:nvSpPr>
        <p:spPr>
          <a:xfrm>
            <a:off x="-2257476" y="2010709"/>
            <a:ext cx="3104062" cy="2995936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91667" y="820103"/>
            <a:ext cx="9732108" cy="118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«</a:t>
            </a:r>
            <a:r>
              <a:rPr lang="ru-RU" sz="2400" spc="330" dirty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ПИК-АРЕНДА» ЗАПУСТИЛА УСЛУГУ ПОДБОРА КВАРТИР ПО МЕХАНИКЕ </a:t>
            </a:r>
            <a:r>
              <a:rPr lang="en-US" sz="2400" spc="330" dirty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TINDER</a:t>
            </a:r>
          </a:p>
          <a:p>
            <a:pPr>
              <a:lnSpc>
                <a:spcPts val="3000"/>
              </a:lnSpc>
            </a:pPr>
            <a:endParaRPr lang="en-US" sz="1400" spc="33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8898" y="1686195"/>
            <a:ext cx="598393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Подбор 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квартир для пользователя будет осуществляться по нескольким параметрам: количество комнат, стоимость и расположение на карте. После регистрации, сервис предложит несколько вариантов жилья один за другим, чтобы пользователь отметил варианты «лайками» или «дизлайками». В зависимости от оценок, алгоритм подберет следующие варианты жилья так, чтобы пользователь нашел наиболее подходящую </a:t>
            </a:r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квартиру</a:t>
            </a:r>
            <a:r>
              <a:rPr lang="en-US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</a:t>
            </a:r>
            <a:endParaRPr lang="ru-RU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8" name="Скругленный прямоугольник 7">
            <a:hlinkClick r:id="rId2"/>
          </p:cNvPr>
          <p:cNvSpPr/>
          <p:nvPr/>
        </p:nvSpPr>
        <p:spPr>
          <a:xfrm>
            <a:off x="9588655" y="4635768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63" y="1686195"/>
            <a:ext cx="2327239" cy="5032849"/>
          </a:xfrm>
          <a:prstGeom prst="rect">
            <a:avLst/>
          </a:prstGeom>
        </p:spPr>
      </p:pic>
      <p:pic>
        <p:nvPicPr>
          <p:cNvPr id="2052" name="Picture 4" descr="Картинки по запросу &quot;swipe gif&quot;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550" y="4540234"/>
            <a:ext cx="3402108" cy="170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" y="3243317"/>
            <a:ext cx="3434296" cy="361468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68" y="1465446"/>
            <a:ext cx="3434296" cy="36146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6386" y="869738"/>
            <a:ext cx="9732108" cy="118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ELLE </a:t>
            </a:r>
            <a:r>
              <a:rPr lang="ru-RU" sz="2400" spc="330" dirty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И </a:t>
            </a:r>
            <a:r>
              <a:rPr lang="en-US" sz="2400" spc="330" dirty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CAPPASITY </a:t>
            </a:r>
            <a:r>
              <a:rPr lang="ru-RU" sz="2400" spc="330" dirty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ЗАПУСТИЛИ 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3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D-</a:t>
            </a:r>
            <a:r>
              <a:rPr lang="ru-RU" sz="2400" spc="330" dirty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ПРОЕКТ ДЛЯ </a:t>
            </a:r>
            <a:r>
              <a:rPr lang="en-US" sz="2400" spc="330" dirty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NO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ONE</a:t>
            </a:r>
            <a:endParaRPr lang="en-US" sz="2400" spc="330" dirty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  <a:p>
            <a:pPr>
              <a:lnSpc>
                <a:spcPts val="3000"/>
              </a:lnSpc>
            </a:pPr>
            <a:endParaRPr lang="en-US" sz="1400" spc="33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6386" y="1801907"/>
            <a:ext cx="4131485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Теперь 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благодаря технологии </a:t>
            </a:r>
            <a:r>
              <a:rPr lang="en-US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Cappasity 3D View 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интересующие одежду, обувь и аксессуары можно будет рассмотреть со всех сторон в высоком разрешении, вращая и увеличивая 3</a:t>
            </a:r>
            <a:r>
              <a:rPr lang="en-US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D-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изображение. Кроме того, встроенная система аналитики </a:t>
            </a:r>
            <a:r>
              <a:rPr lang="en-US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Cappasity.AI 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позволит </a:t>
            </a:r>
            <a:r>
              <a:rPr lang="en-US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ELLE 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изучить взаимодействие аудитории с 3</a:t>
            </a:r>
            <a:r>
              <a:rPr lang="en-US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D-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изображениями — выявить наиболее популярные ракурсы, точки интереса и другие метрики, чтобы продолжать совершенствовать контент.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 </a:t>
            </a:r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648201" y="1583703"/>
            <a:ext cx="3769658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7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Для 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модного глянца 3</a:t>
            </a:r>
            <a:r>
              <a:rPr lang="en-US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D-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формат — это возможность подарить читателю более полноценный, захватывающий опыт, эффект присутствия. </a:t>
            </a:r>
            <a:endParaRPr lang="ru-RU" sz="17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sz="17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«Мы 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давно хотели использовать 3</a:t>
            </a:r>
            <a:r>
              <a:rPr lang="en-US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D-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визуализацию, но на рынке не было удобной для нас технологии. Только сейчас, с </a:t>
            </a:r>
            <a:r>
              <a:rPr lang="en-US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Cappasity, 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мы можем легко создавать десятки и сотни изображений каждый день в </a:t>
            </a:r>
            <a:r>
              <a:rPr lang="ru-RU" sz="17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4К-разрешении», - </a:t>
            </a:r>
            <a:r>
              <a:rPr lang="ru-RU" sz="1700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сообщает Наталья Старостина, главный редактор </a:t>
            </a:r>
            <a:r>
              <a:rPr lang="en-US" sz="17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ELLE.ru.</a:t>
            </a:r>
            <a:endParaRPr lang="en-US" sz="1700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1" name="Скругленный прямоугольник 10">
            <a:hlinkClick r:id="rId3"/>
          </p:cNvPr>
          <p:cNvSpPr/>
          <p:nvPr/>
        </p:nvSpPr>
        <p:spPr>
          <a:xfrm>
            <a:off x="9303070" y="4992776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pic>
        <p:nvPicPr>
          <p:cNvPr id="14" name="Picture 2" descr="https://www.sostav.ru/images/news/2020/01/23/crle563b_m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78" r="12943"/>
          <a:stretch/>
        </p:blipFill>
        <p:spPr bwMode="auto">
          <a:xfrm>
            <a:off x="8525290" y="1847397"/>
            <a:ext cx="3551079" cy="284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44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96646" y="2648226"/>
            <a:ext cx="9538474" cy="16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00" spc="41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SOCIAL MEDIA MARKETING</a:t>
            </a:r>
            <a:endParaRPr lang="ru-RU" sz="6600" spc="410" dirty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2" name="Группа 6"/>
          <p:cNvGrpSpPr/>
          <p:nvPr/>
        </p:nvGrpSpPr>
        <p:grpSpPr>
          <a:xfrm>
            <a:off x="1283676" y="1016657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9" name="Прямоугольник 8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" name="Группа 10"/>
          <p:cNvGrpSpPr/>
          <p:nvPr/>
        </p:nvGrpSpPr>
        <p:grpSpPr>
          <a:xfrm>
            <a:off x="10633590" y="4631924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2" name="Прямоугольник 11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28" y="-554824"/>
            <a:ext cx="3434296" cy="3614683"/>
          </a:xfrm>
          <a:prstGeom prst="rect">
            <a:avLst/>
          </a:prstGeom>
        </p:spPr>
      </p:pic>
      <p:sp>
        <p:nvSpPr>
          <p:cNvPr id="14" name="Овал 13"/>
          <p:cNvSpPr/>
          <p:nvPr/>
        </p:nvSpPr>
        <p:spPr>
          <a:xfrm>
            <a:off x="-2933380" y="1718391"/>
            <a:ext cx="4123765" cy="397136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48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4204" y="837894"/>
            <a:ext cx="9791771" cy="12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КАРТА </a:t>
            </a:r>
            <a:r>
              <a:rPr lang="ru-RU" sz="2400" spc="330" dirty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ПРИЗНАНИЙ: «СИТИМОБИЛ» НАПИСАЛ ИМЕНА ВЛЮБЛЕННЫХ НА ДОРОГАХ</a:t>
            </a:r>
          </a:p>
          <a:p>
            <a:pPr>
              <a:lnSpc>
                <a:spcPts val="3000"/>
              </a:lnSpc>
            </a:pP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4203" y="2057223"/>
            <a:ext cx="597280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Чтобы 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подарить «валентинку», пользователю нужно было авторизоваться на сайте и указать имя любимого человека. После этого система построит маршрут любви, и один из виртуальных водителей проедет по городу так, чтобы изобразить имя возлюбленного. А если дорожная ситуация или карта не позволяют водителю начертить имя, он всегда сможет нарисовать главное — сердце.</a:t>
            </a:r>
          </a:p>
          <a:p>
            <a:pPr algn="just"/>
            <a:endParaRPr lang="ru-RU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Поделиться признанием с любимым человеком можно в социальных сетях: для этого достаточно выбрать текст поздравления.</a:t>
            </a:r>
          </a:p>
          <a:p>
            <a:pPr algn="just"/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8" name="Скругленный прямоугольник 7">
            <a:hlinkClick r:id="rId2"/>
          </p:cNvPr>
          <p:cNvSpPr/>
          <p:nvPr/>
        </p:nvSpPr>
        <p:spPr>
          <a:xfrm>
            <a:off x="8386808" y="6196818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0469817" y="489681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3532092" y="1845128"/>
            <a:ext cx="108000" cy="108000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Picture 2" descr="https://www.sostav.ru/images/news/2020/02/14/aj4whie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04" y="1845128"/>
            <a:ext cx="5143605" cy="413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Картинки по запросу &quot;orange heart gif&quot;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51" y="1652473"/>
            <a:ext cx="493310" cy="49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94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9188" y="799092"/>
            <a:ext cx="108134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3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+mn-ea"/>
                <a:cs typeface="Gotham Pro Medium" panose="02000603030000020004" pitchFamily="2" charset="0"/>
              </a:rPr>
              <a:t>MAIL.RU </a:t>
            </a:r>
            <a:r>
              <a:rPr kumimoji="0" lang="en-US" sz="2400" b="0" i="0" u="none" strike="noStrike" kern="1200" cap="none" spc="33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+mn-ea"/>
                <a:cs typeface="Gotham Pro Medium" panose="02000603030000020004" pitchFamily="2" charset="0"/>
              </a:rPr>
              <a:t>G</a:t>
            </a:r>
            <a:r>
              <a:rPr kumimoji="0" lang="ru-RU" sz="2400" b="0" i="0" u="none" strike="noStrike" kern="1200" cap="none" spc="3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+mn-ea"/>
                <a:cs typeface="Gotham Pro Medium" panose="02000603030000020004" pitchFamily="2" charset="0"/>
              </a:rPr>
              <a:t>ROUP </a:t>
            </a:r>
            <a:r>
              <a:rPr kumimoji="0" lang="ru-RU" sz="2400" b="0" i="0" u="none" strike="noStrike" kern="1200" cap="none" spc="3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+mn-ea"/>
                <a:cs typeface="Gotham Pro Medium" panose="02000603030000020004" pitchFamily="2" charset="0"/>
              </a:rPr>
              <a:t>РАЗРАБОТАЛА ТЕХНОЛОГИЮ РАСПОЗНАВАНИЯ ОЧЕРЕДЕЙ </a:t>
            </a:r>
            <a:endParaRPr kumimoji="0" lang="en-US" sz="2400" b="0" i="0" u="none" strike="noStrike" kern="1200" cap="none" spc="33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Medium" panose="02000603030000020004" pitchFamily="2" charset="0"/>
              <a:ea typeface="+mn-ea"/>
              <a:cs typeface="Gotham Pro Medium" panose="0200060303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3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+mn-ea"/>
                <a:cs typeface="Gotham Pro Medium" panose="02000603030000020004" pitchFamily="2" charset="0"/>
              </a:rPr>
              <a:t>С </a:t>
            </a:r>
            <a:r>
              <a:rPr kumimoji="0" lang="ru-RU" sz="2400" b="0" i="0" u="none" strike="noStrike" kern="1200" cap="none" spc="3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+mn-ea"/>
                <a:cs typeface="Gotham Pro Medium" panose="02000603030000020004" pitchFamily="2" charset="0"/>
              </a:rPr>
              <a:t>ПОМОЩЬЮ КОМПЬЮТЕРНОГО ЗРЕНИЯ </a:t>
            </a:r>
            <a:r>
              <a:rPr kumimoji="0" lang="en-US" sz="2400" b="0" i="0" u="none" strike="noStrike" kern="1200" cap="none" spc="3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+mn-ea"/>
                <a:cs typeface="Gotham Pro Medium" panose="02000603030000020004" pitchFamily="2" charset="0"/>
              </a:rPr>
              <a:t>VISION</a:t>
            </a:r>
            <a:endParaRPr kumimoji="0" lang="en-US" sz="2400" b="0" i="0" u="none" strike="noStrike" kern="1200" cap="none" spc="3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Medium" panose="02000603030000020004" pitchFamily="2" charset="0"/>
              <a:ea typeface="+mn-ea"/>
              <a:cs typeface="Gotham Pro Medium" panose="020006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39311" y="2274200"/>
            <a:ext cx="6054887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Vision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 определяет количество человек в очереди в режиме реального времени меньше чем за секунду, а при превышении «лимита» отправляет уведомление на пульт дежурного. При этом компьютерное зрение успешно справляется и тогда, когда силуэты людей загораживают друг </a:t>
            </a: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друга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.</a:t>
            </a: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Light" panose="02000503030000020004" pitchFamily="2" charset="0"/>
              <a:ea typeface="+mn-ea"/>
              <a:cs typeface="Gotham Pro Light" panose="02000503030000020004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Light" panose="02000503030000020004" pitchFamily="2" charset="0"/>
              <a:ea typeface="+mn-ea"/>
              <a:cs typeface="Gotham Pro Light" panose="02000503030000020004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Кроме того,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Vision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 следит и за распределением людей в разных частях кадра, например, в одном из отделов супермаркета может собраться больше посетителей. В таком случае администратор получит уведомление о необходимости добавить туда товар или пригласить консультанта</a:t>
            </a: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.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Light" panose="02000503030000020004" pitchFamily="2" charset="0"/>
              <a:ea typeface="+mn-ea"/>
              <a:cs typeface="Gotham Pro Light" panose="0200050303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Light" panose="02000503030000020004" pitchFamily="2" charset="0"/>
              <a:ea typeface="+mn-ea"/>
              <a:cs typeface="Gotham Pro Light" panose="0200050303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Light" panose="02000503030000020004" pitchFamily="2" charset="0"/>
              <a:ea typeface="+mn-ea"/>
              <a:cs typeface="Gotham Pro Light" panose="0200050303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.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Light" panose="02000503030000020004" pitchFamily="2" charset="0"/>
              <a:ea typeface="+mn-ea"/>
              <a:cs typeface="Gotham Pro Light" panose="0200050303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Light" panose="02000503030000020004" pitchFamily="2" charset="0"/>
              <a:ea typeface="+mn-ea"/>
              <a:cs typeface="Gotham Pro Light" panose="02000503030000020004" pitchFamily="2" charset="0"/>
            </a:endParaRPr>
          </a:p>
        </p:txBody>
      </p:sp>
      <p:sp>
        <p:nvSpPr>
          <p:cNvPr id="11" name="Скругленный прямоугольник 10">
            <a:hlinkClick r:id="rId2"/>
          </p:cNvPr>
          <p:cNvSpPr/>
          <p:nvPr/>
        </p:nvSpPr>
        <p:spPr>
          <a:xfrm>
            <a:off x="1995243" y="6015192"/>
            <a:ext cx="2514826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spc="170" dirty="0" smtClean="0">
                <a:solidFill>
                  <a:prstClr val="white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kumimoji="0" lang="ru-RU" sz="1600" b="0" i="0" u="none" strike="noStrike" kern="1200" cap="none" spc="17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Medium" panose="02000603030000020004" pitchFamily="2" charset="0"/>
              <a:ea typeface="+mn-ea"/>
              <a:cs typeface="Gotham Pro Medium" panose="02000603030000020004" pitchFamily="2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070" y="-534090"/>
            <a:ext cx="3434296" cy="3614683"/>
          </a:xfrm>
          <a:prstGeom prst="rect">
            <a:avLst/>
          </a:prstGeom>
        </p:spPr>
      </p:pic>
      <p:pic>
        <p:nvPicPr>
          <p:cNvPr id="1026" name="Picture 2" descr="https://leonardo.osnova.io/f7746791-c17c-97c9-0739-682fd39ab386/-/resize/1400/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r="5496" b="9823"/>
          <a:stretch/>
        </p:blipFill>
        <p:spPr bwMode="auto">
          <a:xfrm>
            <a:off x="789374" y="2314239"/>
            <a:ext cx="4926563" cy="3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72" y="4910950"/>
            <a:ext cx="1450974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6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596" y="838107"/>
            <a:ext cx="10592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33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+mn-ea"/>
                <a:cs typeface="Gotham Pro Medium" panose="02000603030000020004" pitchFamily="2" charset="0"/>
              </a:rPr>
              <a:t>МИЛЛЕНИАЛЫ </a:t>
            </a:r>
            <a:r>
              <a:rPr kumimoji="0" lang="ru-RU" sz="2400" b="0" i="0" u="none" strike="noStrike" kern="1200" cap="none" spc="3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+mn-ea"/>
                <a:cs typeface="Gotham Pro Medium" panose="02000603030000020004" pitchFamily="2" charset="0"/>
              </a:rPr>
              <a:t>СОСТАВЛЯЮТ ЯДРО АУДИТОРИИ ПЛАТЯЩИХ ГЕЙМЕРОВ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3813" y="1847620"/>
            <a:ext cx="711393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Доля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людей, которые после установки игры начинают пользоваться платными опциями, выше всего среди аудитории в возрасте 25−34 лет. Пользователи </a:t>
            </a:r>
            <a:r>
              <a:rPr kumimoji="0" lang="ru-RU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в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самой активной возрастной группе (от 25 до 44 лет) обеспечивают почти три четверти дохода от встроенных покупок в мобильных играх. Максимальный средний доход ARPU в расчете на одного пользователя игры (как платящего, так и не платящего) приносят люди от 35 до 44 лет</a:t>
            </a:r>
            <a:r>
              <a:rPr kumimoji="0" lang="ru-RU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Light" panose="02000503030000020004" pitchFamily="2" charset="0"/>
              <a:ea typeface="+mn-ea"/>
              <a:cs typeface="Gotham Pro Light" panose="02000503030000020004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Женщины платят охотнее мужчин лишь в трех игровых жанрах: «Тайм-менеджмент» (это симуляторы ферм, </a:t>
            </a:r>
            <a:r>
              <a:rPr kumimoji="0" lang="ru-RU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Diner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 </a:t>
            </a:r>
            <a:r>
              <a:rPr kumimoji="0" lang="ru-RU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Dash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 и прочее), «Три в ряд», а также в MMORPG. В сегменте от 65 лет охотнее всего платят в кроссвордах, </a:t>
            </a:r>
            <a:r>
              <a:rPr kumimoji="0" lang="ru-RU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судоку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, викторинах и в играх «Три в ряд».</a:t>
            </a: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Light" panose="02000503030000020004" pitchFamily="2" charset="0"/>
              <a:ea typeface="+mn-ea"/>
              <a:cs typeface="Gotham Pro Light" panose="02000503030000020004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rPr>
              <a:t>Чаще всего российские пользователи платят после 18 часов, пик приходится на 21 час. Мужчины активнее платят в обеденное время, а женщины — в вечернее. Самые прибыльные дни для игровых приложений — пятница и суббота: на них выпадает в среднем на 7% больше платежей, чем на другие дни.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Light" panose="02000503030000020004" pitchFamily="2" charset="0"/>
              <a:ea typeface="+mn-ea"/>
              <a:cs typeface="Gotham Pro Light" panose="02000503030000020004" pitchFamily="2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972328" y="9098965"/>
            <a:ext cx="1502018" cy="39887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17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+mn-ea"/>
                <a:cs typeface="Gotham Pro Medium" panose="02000603030000020004" pitchFamily="2" charset="0"/>
              </a:rPr>
              <a:t>смотреть</a:t>
            </a:r>
            <a:endParaRPr kumimoji="0" lang="ru-RU" sz="1600" b="0" i="0" u="none" strike="noStrike" kern="1200" cap="none" spc="17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Medium" panose="02000603030000020004" pitchFamily="2" charset="0"/>
              <a:ea typeface="+mn-ea"/>
              <a:cs typeface="Gotham Pro Medium" panose="02000603030000020004" pitchFamily="2" charset="0"/>
            </a:endParaRPr>
          </a:p>
        </p:txBody>
      </p:sp>
      <p:pic>
        <p:nvPicPr>
          <p:cNvPr id="5122" name="Picture 2" descr="https://www.sostav.ru/images/news/2020/02/05/2d5qry8j_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07" y="1963732"/>
            <a:ext cx="4351906" cy="398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кругленный прямоугольник 10">
            <a:hlinkClick r:id="rId3"/>
          </p:cNvPr>
          <p:cNvSpPr/>
          <p:nvPr/>
        </p:nvSpPr>
        <p:spPr>
          <a:xfrm>
            <a:off x="7083367" y="6198030"/>
            <a:ext cx="2514826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spc="170" noProof="0" dirty="0" smtClean="0">
                <a:solidFill>
                  <a:prstClr val="white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kumimoji="0" lang="ru-RU" sz="1600" b="0" i="0" u="none" strike="noStrike" kern="1200" cap="none" spc="17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Medium" panose="02000603030000020004" pitchFamily="2" charset="0"/>
              <a:ea typeface="+mn-ea"/>
              <a:cs typeface="Gotham Pro Medium" panose="02000603030000020004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871" y="6198030"/>
            <a:ext cx="426757" cy="432854"/>
          </a:xfrm>
          <a:prstGeom prst="rect">
            <a:avLst/>
          </a:prstGeom>
        </p:spPr>
      </p:pic>
      <p:pic>
        <p:nvPicPr>
          <p:cNvPr id="8194" name="Picture 2" descr="Картинки по запросу &quot;playing games gif&quot;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711" y="696183"/>
            <a:ext cx="1523065" cy="1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3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519537" y="3021802"/>
            <a:ext cx="9538474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00" spc="41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SMM CASES</a:t>
            </a:r>
            <a:endParaRPr lang="ru-RU" sz="6600" spc="410" dirty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283676" y="1016657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9" name="Прямоугольник 8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10633590" y="4631924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2" name="Прямоугольник 11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473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53501" y="793622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ТАРГЕТИРОВАННАЯ РЕКЛАМА ПОМОГАЕТ СОБАКАМ ОБРЕСТИ ХОЗЯЕВ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8" name="Скругленный прямоугольник 7">
            <a:hlinkClick r:id="rId2"/>
          </p:cNvPr>
          <p:cNvSpPr/>
          <p:nvPr/>
        </p:nvSpPr>
        <p:spPr>
          <a:xfrm>
            <a:off x="7884658" y="4862946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3560469" y="2000061"/>
            <a:ext cx="108000" cy="108000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6413157" y="2935724"/>
            <a:ext cx="55728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Tx/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Собачий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приют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Austin Humane Society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начал применять таргетированную рекламу для поиска хозяев своим питомцам. Баннеры с фотографиями животных содержат комичные надписи вроде: «И в снег, и в зной я буду с тобой».</a:t>
            </a:r>
          </a:p>
          <a:p>
            <a:pPr lvl="0" algn="just">
              <a:buClrTx/>
            </a:pP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0485212" y="489681"/>
            <a:ext cx="1099397" cy="1099397"/>
            <a:chOff x="704849" y="476250"/>
            <a:chExt cx="2952750" cy="2952750"/>
          </a:xfrm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0883338" y="243924"/>
            <a:ext cx="1099397" cy="1099397"/>
            <a:chOff x="704849" y="476250"/>
            <a:chExt cx="2952750" cy="2952750"/>
          </a:xfrm>
          <a:solidFill>
            <a:srgbClr val="0883E0"/>
          </a:solidFill>
        </p:grpSpPr>
        <p:sp>
          <p:nvSpPr>
            <p:cNvPr id="19" name="Прямоугольник 18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рямоугольник 19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05" y="2341132"/>
            <a:ext cx="6038952" cy="302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10551704" y="1002949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4204" y="792862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КАК «ПЯТНИЦА!» И «ВКОНТАКТЕ»ИЗБАВЛЯЛИ ОТ СТРАХА ОБЩЕНИЯ 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4204" y="1704595"/>
            <a:ext cx="5972807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День всех влюбленных «Пятница!» анонсировала сервис онлайн-свиданий. Всем желающим было предложено провести день с Цифровым Валентином ‒ ботом ВК, который отвечает на вопросы, вставляет в свои реплики эмодзи и вообще, переписывается как настоящий человек… Да потому что он и есть реальный человек!</a:t>
            </a:r>
          </a:p>
          <a:p>
            <a:pPr algn="just"/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Спустя некоторое количество сообщений в диалоге появлялось: «Все это время ты переписывался не с ботом, а с реальным человеком!.. Помни, что бездушные алгоритмы никогда не заменят живого общения. С Днём святого Валентина!».</a:t>
            </a:r>
          </a:p>
          <a:p>
            <a:pPr algn="just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8" name="Скругленный прямоугольник 7">
            <a:hlinkClick r:id="rId2"/>
          </p:cNvPr>
          <p:cNvSpPr/>
          <p:nvPr/>
        </p:nvSpPr>
        <p:spPr>
          <a:xfrm>
            <a:off x="2362847" y="5946485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3560469" y="2000061"/>
            <a:ext cx="108000" cy="108000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050" y="1386362"/>
            <a:ext cx="4310477" cy="506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201390" y="5306422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4205" y="810606"/>
            <a:ext cx="9791771" cy="44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СОВРЕМЕННОЕ БАРОККО ОТ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DOLCE&amp;GABBANA</a:t>
            </a:r>
          </a:p>
        </p:txBody>
      </p:sp>
      <p:sp>
        <p:nvSpPr>
          <p:cNvPr id="8" name="Скругленный прямоугольник 7">
            <a:hlinkClick r:id="rId2"/>
          </p:cNvPr>
          <p:cNvSpPr/>
          <p:nvPr/>
        </p:nvSpPr>
        <p:spPr>
          <a:xfrm>
            <a:off x="1928180" y="4950106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3560469" y="2000061"/>
            <a:ext cx="108000" cy="108000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374205" y="302895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buClrTx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Dolce &amp; Gabbana анонсирует новую женскую коллекцию весна‒лето 2020. Фотографии для промо-кампании, размещенные в аккаунте бренда в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Instagram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, вдохновлены полотнами Питера Пауля Рубенса.</a:t>
            </a:r>
          </a:p>
          <a:p>
            <a:pPr lvl="0">
              <a:buClrTx/>
            </a:pP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467" y="1566118"/>
            <a:ext cx="2527596" cy="46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42" y="1566118"/>
            <a:ext cx="2440610" cy="46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43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201390" y="5306422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2706" y="809845"/>
            <a:ext cx="9791771" cy="44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ФЕСТИВАЛЬ КОРОН ОТ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BURGER KING</a:t>
            </a:r>
          </a:p>
        </p:txBody>
      </p:sp>
      <p:sp>
        <p:nvSpPr>
          <p:cNvPr id="8" name="Скругленный прямоугольник 7">
            <a:hlinkClick r:id="rId2"/>
          </p:cNvPr>
          <p:cNvSpPr/>
          <p:nvPr/>
        </p:nvSpPr>
        <p:spPr>
          <a:xfrm>
            <a:off x="7884658" y="4862946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3560469" y="2000061"/>
            <a:ext cx="108000" cy="108000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6096000" y="3140440"/>
            <a:ext cx="55728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Tx/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Масштабный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Instagram-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проект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Burger King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позволит участникам создать свою версию фирменной короны бренда. Победитель получит возможность распечатать ее.</a:t>
            </a:r>
          </a:p>
          <a:p>
            <a:pPr lvl="0" algn="just">
              <a:buClrTx/>
            </a:pP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/>
          <a:srcRect l="27819" t="15573" r="28454" b="10343"/>
          <a:stretch/>
        </p:blipFill>
        <p:spPr>
          <a:xfrm>
            <a:off x="374204" y="1492758"/>
            <a:ext cx="4907479" cy="467668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022" y="-946619"/>
            <a:ext cx="3434296" cy="36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2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10650835" y="400967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4631" y="829587"/>
            <a:ext cx="9791771" cy="44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ИМИДЖ И АТМОСФЕРА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ALTAI WILD WATER</a:t>
            </a:r>
          </a:p>
        </p:txBody>
      </p:sp>
      <p:sp>
        <p:nvSpPr>
          <p:cNvPr id="8" name="Скругленный прямоугольник 7">
            <a:hlinkClick r:id="rId2"/>
          </p:cNvPr>
          <p:cNvSpPr/>
          <p:nvPr/>
        </p:nvSpPr>
        <p:spPr>
          <a:xfrm>
            <a:off x="8328980" y="5714381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0601021" y="950665"/>
            <a:ext cx="108000" cy="108000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374205" y="3026059"/>
            <a:ext cx="57217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Tx/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Пример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того, как посты без продукта на картинке могут  соответствовать стилистике бренда в социальных сетях. Например, изображения чистой воды в природе вызывают доверие к качеству бутилированного продукта.</a:t>
            </a:r>
          </a:p>
          <a:p>
            <a:pPr lvl="0" algn="just">
              <a:buClrTx/>
            </a:pP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4" name="Picture 2" descr="https://cloclo11.datacloudmail.ru/weblink/view/BjAB/59TTuv86v?etag=44F4EF7ABBF9D9BDF77754A4EDCA335C1CC7B094&amp;key=bd9660bb215846bd820aa1793256fc78181e09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" b="6524"/>
          <a:stretch/>
        </p:blipFill>
        <p:spPr bwMode="auto">
          <a:xfrm>
            <a:off x="6336443" y="1918616"/>
            <a:ext cx="5413789" cy="344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2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4205" y="809981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СИТУАТИВНЫЙ ВИРУСНЫЙ КОНТЕНТ</a:t>
            </a:r>
            <a:r>
              <a:rPr lang="en-US" sz="2400" spc="330" dirty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 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«СОДА ПИЩЕВАЯ» 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8" name="Скругленный прямоугольник 7">
            <a:hlinkClick r:id="rId2"/>
          </p:cNvPr>
          <p:cNvSpPr/>
          <p:nvPr/>
        </p:nvSpPr>
        <p:spPr>
          <a:xfrm>
            <a:off x="8893985" y="4011421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3560469" y="2000061"/>
            <a:ext cx="108000" cy="108000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836820" y="1946882"/>
            <a:ext cx="100526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Tx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Ситуативный контент всегда находит живой отклик у аудитории, так как тесно связан с известными большинству актуальными трендами. В данном случае были обыграны популярные сериалы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pic>
        <p:nvPicPr>
          <p:cNvPr id="18" name="Picture 2" descr="https://cloclo4.datacloudmail.ru/weblink/view/GXZ4/ZXAus7MhF?etag=81EA90935D6CF6BD950C6A43082366C8636B0169&amp;key=bd9660bb215846bd820aa1793256fc78181e09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6"/>
          <a:stretch/>
        </p:blipFill>
        <p:spPr bwMode="auto">
          <a:xfrm>
            <a:off x="3946168" y="2900059"/>
            <a:ext cx="4512830" cy="27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/>
          <p:cNvGrpSpPr/>
          <p:nvPr/>
        </p:nvGrpSpPr>
        <p:grpSpPr>
          <a:xfrm>
            <a:off x="3113055" y="5320504"/>
            <a:ext cx="1099397" cy="1099397"/>
            <a:chOff x="704849" y="476250"/>
            <a:chExt cx="2952750" cy="2952750"/>
          </a:xfrm>
        </p:grpSpPr>
        <p:sp>
          <p:nvSpPr>
            <p:cNvPr id="20" name="Прямоугольник 19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 20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3511181" y="5074747"/>
            <a:ext cx="1099397" cy="1099397"/>
            <a:chOff x="704849" y="476250"/>
            <a:chExt cx="2952750" cy="2952750"/>
          </a:xfrm>
          <a:solidFill>
            <a:srgbClr val="0883E0"/>
          </a:solidFill>
        </p:grpSpPr>
        <p:sp>
          <p:nvSpPr>
            <p:cNvPr id="23" name="Прямоугольник 22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Прямоугольник 23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67906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0758" y="820319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«ВКОНТАКТЕ»ДОБАВИЛ ОТМЕТКИ «НРАВИТСЯ» В ИСТОРИИ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758" y="1927849"/>
            <a:ext cx="597280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Соцсеть 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«ВКонтакте» добавила отметки «Нравится» в истории. Теперь любой пользователь или сообщество может в одно касание отреагировать на фото или видео, которое ему понравилось, нажав на сердечко в нижнем углу истории. </a:t>
            </a:r>
          </a:p>
          <a:p>
            <a:pPr algn="just">
              <a:lnSpc>
                <a:spcPts val="1800"/>
              </a:lnSpc>
            </a:pPr>
            <a:endParaRPr lang="ru-RU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>
              <a:lnSpc>
                <a:spcPts val="1800"/>
              </a:lnSpc>
            </a:pP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Отметки «Нравится» – один из способов взаимодействия с историями. Помимо лайков, пользователи и сообщества могут проводить опросы, добавлять стикер «Мнения», делать репост записей из ленты в истории, отправлять стикеры и многое другое. </a:t>
            </a:r>
          </a:p>
          <a:p>
            <a:pPr algn="just"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5" name="Скругленный прямоугольник 4">
            <a:hlinkClick r:id="rId2"/>
          </p:cNvPr>
          <p:cNvSpPr/>
          <p:nvPr/>
        </p:nvSpPr>
        <p:spPr>
          <a:xfrm>
            <a:off x="2349401" y="5647409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pic>
        <p:nvPicPr>
          <p:cNvPr id="17" name="Picture 2" descr="Соцсеть ВКонтакте добавила отметки «Нравится» в истории. Теперь любой пользователь или сообщество может в одно касание отреагировать на фото или видео, которое ему понравилос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006" y="1436337"/>
            <a:ext cx="4675519" cy="40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10972205" y="886638"/>
            <a:ext cx="1099397" cy="1099397"/>
            <a:chOff x="704849" y="476250"/>
            <a:chExt cx="2952750" cy="2952750"/>
          </a:xfrm>
          <a:solidFill>
            <a:srgbClr val="0883E0"/>
          </a:solidFill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82503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4205" y="836635"/>
            <a:ext cx="9791771" cy="44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РОМАНТИКА И ЮМОР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FAZER</a:t>
            </a:r>
          </a:p>
        </p:txBody>
      </p:sp>
      <p:sp>
        <p:nvSpPr>
          <p:cNvPr id="8" name="Скругленный прямоугольник 7">
            <a:hlinkClick r:id="rId2"/>
          </p:cNvPr>
          <p:cNvSpPr/>
          <p:nvPr/>
        </p:nvSpPr>
        <p:spPr>
          <a:xfrm>
            <a:off x="7884658" y="4862946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3560469" y="2000061"/>
            <a:ext cx="108000" cy="108000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6409899" y="2831621"/>
            <a:ext cx="55728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Tx/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Тематика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Дня всех влюбленных, приправленная юмором, устанавливает эмоциональную связь подписчиков с брендом и его продуктами. Легкая для восприятия поздравительная открытка подталкивает к тому, чтобы ее расшэрить.</a:t>
            </a:r>
          </a:p>
          <a:p>
            <a:pPr lvl="0" algn="just">
              <a:buClrTx/>
            </a:pP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8" name="Picture 2" descr="https://cloclo13.datacloudmail.ru/weblink/view/MpyW/388pCFdB6?etag=704951336E38143DCD73DBE08360A917876F2724&amp;key=bd9660bb215846bd820aa1793256fc78181e09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69" b="8201"/>
          <a:stretch/>
        </p:blipFill>
        <p:spPr bwMode="auto">
          <a:xfrm>
            <a:off x="374205" y="2005776"/>
            <a:ext cx="5840781" cy="39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Картинки по запросу &quot;PINK HEART GIF PNG&quot;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926" y="1797463"/>
            <a:ext cx="934984" cy="9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1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10650835" y="400967"/>
            <a:ext cx="1099397" cy="1099397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1" name="Прямоугольник 10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4205" y="872894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БЕЗУМНАЯ АНТИУТОПИЧЕСКАЯ РЕКЛАМА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BALENCIAGA</a:t>
            </a:r>
          </a:p>
        </p:txBody>
      </p:sp>
      <p:sp>
        <p:nvSpPr>
          <p:cNvPr id="8" name="Скругленный прямоугольник 7">
            <a:hlinkClick r:id="rId4"/>
          </p:cNvPr>
          <p:cNvSpPr/>
          <p:nvPr/>
        </p:nvSpPr>
        <p:spPr>
          <a:xfrm>
            <a:off x="7995061" y="5705878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0601021" y="950665"/>
            <a:ext cx="108000" cy="108000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374205" y="2138955"/>
            <a:ext cx="57217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Tx/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Бренд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Balenciaga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презентовал свою весенне-летнюю коллекцию в формате новостного выпуска. Компания опубликовала ролик в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Twitter.</a:t>
            </a:r>
          </a:p>
          <a:p>
            <a:pPr lvl="0" algn="just">
              <a:buClrTx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lvl="0" algn="just">
              <a:buClrTx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4-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минутные постапокалиптические новости: кадры солнечного затмения, стихийных бедствий и урбанистические пейзажи сопровождаются музыкой группы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Wolf Eyes.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Ведущие и их гости беззвучно открывают рты и отстраненно смотрят в камеру.</a:t>
            </a:r>
          </a:p>
          <a:p>
            <a:pPr lvl="0" algn="just">
              <a:buClrTx/>
            </a:pP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" name="Balenciaga Summer 20 Campaig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93597" y="2138955"/>
            <a:ext cx="5398448" cy="30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170289" y="874301"/>
            <a:ext cx="8617301" cy="4838469"/>
            <a:chOff x="11792546" y="2475741"/>
            <a:chExt cx="15329085" cy="8607028"/>
          </a:xfrm>
        </p:grpSpPr>
        <p:sp>
          <p:nvSpPr>
            <p:cNvPr id="4" name="Shape 188"/>
            <p:cNvSpPr/>
            <p:nvPr/>
          </p:nvSpPr>
          <p:spPr>
            <a:xfrm>
              <a:off x="12019549" y="4277822"/>
              <a:ext cx="9418329" cy="1485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584200">
                <a:lnSpc>
                  <a:spcPct val="110000"/>
                </a:lnSpc>
                <a:spcBef>
                  <a:spcPts val="30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marL="0" marR="0" lvl="0" indent="0" algn="l" defTabSz="584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Pro Medium" panose="02000603030000020004" pitchFamily="2" charset="0"/>
                  <a:ea typeface="Lato Light"/>
                  <a:cs typeface="Gotham Pro Medium" panose="02000603030000020004" pitchFamily="2" charset="0"/>
                  <a:sym typeface="Helvetica Neue Light"/>
                </a:rPr>
                <a:t>В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Pro Medium" panose="02000603030000020004" pitchFamily="2" charset="0"/>
                  <a:ea typeface="Lato Light"/>
                  <a:cs typeface="Gotham Pro Medium" panose="02000603030000020004" pitchFamily="2" charset="0"/>
                  <a:sym typeface="Helvetica Neue Light"/>
                </a:rPr>
                <a:t>нашей команде работают </a:t>
              </a:r>
              <a:endPara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Lato Light"/>
                <a:cs typeface="Gotham Pro Medium" panose="02000603030000020004" pitchFamily="2" charset="0"/>
                <a:sym typeface="Helvetica Neue Light"/>
              </a:endParaRPr>
            </a:p>
            <a:p>
              <a:pPr marL="0" marR="0" lvl="0" indent="0" algn="l" defTabSz="584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r>
                <a:rPr kumimoji="0" lang="ru-RU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Gotham Pro Medium" panose="02000603030000020004" pitchFamily="2" charset="0"/>
                  <a:ea typeface="Lato Light"/>
                  <a:cs typeface="Gotham Pro Medium" panose="02000603030000020004" pitchFamily="2" charset="0"/>
                  <a:sym typeface="Helvetica Neue Light"/>
                </a:rPr>
                <a:t>300</a:t>
              </a:r>
              <a:r>
                <a:rPr kumimoji="0" lang="ru-RU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A03B9F"/>
                  </a:solidFill>
                  <a:effectLst/>
                  <a:uLnTx/>
                  <a:uFillTx/>
                  <a:latin typeface="Gotham Pro Light" panose="02000503030000020004" pitchFamily="2" charset="0"/>
                  <a:ea typeface="Lato Light"/>
                  <a:cs typeface="Gotham Pro Light" panose="02000503030000020004" pitchFamily="2" charset="0"/>
                  <a:sym typeface="Helvetica Neue Light"/>
                </a:rPr>
                <a:t>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Pro Light" panose="02000503030000020004" pitchFamily="2" charset="0"/>
                  <a:ea typeface="Lato Light"/>
                  <a:cs typeface="Gotham Pro Light" panose="02000503030000020004" pitchFamily="2" charset="0"/>
                  <a:sym typeface="Helvetica Neue Light"/>
                </a:rPr>
                <a:t>высококлассных специалистов.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 panose="02000503030000020004" pitchFamily="2" charset="0"/>
                <a:ea typeface="Lato Light"/>
                <a:cs typeface="Gotham Pro Light" panose="02000503030000020004" pitchFamily="2" charset="0"/>
                <a:sym typeface="Helvetica Neue Light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13283213" y="5922203"/>
              <a:ext cx="8320301" cy="1524449"/>
              <a:chOff x="14615902" y="4599023"/>
              <a:chExt cx="8320301" cy="152444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4615902" y="5192804"/>
                <a:ext cx="8320301" cy="930668"/>
              </a:xfrm>
              <a:prstGeom prst="rect">
                <a:avLst/>
              </a:prstGeom>
              <a:noFill/>
            </p:spPr>
            <p:txBody>
              <a:bodyPr wrap="square" lIns="243797" tIns="121899" rIns="243797" bIns="121899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roy Light" panose="00000400000000000000" charset="-52"/>
                    <a:ea typeface="+mn-ea"/>
                    <a:cs typeface="+mn-cs"/>
                  </a:rPr>
                  <a:t>109028, </a:t>
                </a:r>
                <a:r>
                  <a:rPr kumimoji="0" lang="ru-RU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roy Light" panose="00000400000000000000" charset="-52"/>
                    <a:ea typeface="+mn-ea"/>
                    <a:cs typeface="+mn-cs"/>
                  </a:rPr>
                  <a:t>Москва,ул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roy Light" panose="00000400000000000000" charset="-52"/>
                    <a:ea typeface="+mn-ea"/>
                    <a:cs typeface="+mn-cs"/>
                  </a:rPr>
                  <a:t>. Воронцово Поле, 5</a:t>
                </a:r>
                <a:endParaRPr kumimoji="0" lang="ru-RU" sz="1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roy Light" panose="00000400000000000000" charset="-52"/>
                  <a:ea typeface="Roboto Light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58"/>
              <p:cNvSpPr/>
              <p:nvPr/>
            </p:nvSpPr>
            <p:spPr>
              <a:xfrm>
                <a:off x="14617980" y="4599023"/>
                <a:ext cx="2709379" cy="985416"/>
              </a:xfrm>
              <a:prstGeom prst="rect">
                <a:avLst/>
              </a:prstGeom>
            </p:spPr>
            <p:txBody>
              <a:bodyPr wrap="none" lIns="243797" tIns="121899" rIns="243797" bIns="12189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0" i="0" u="none" strike="noStrike" kern="1200" cap="none" spc="30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Pro Medium" panose="02000603030000020004" pitchFamily="2" charset="0"/>
                    <a:ea typeface="+mn-ea"/>
                    <a:cs typeface="Gotham Pro Medium" panose="02000603030000020004" pitchFamily="2" charset="0"/>
                  </a:rPr>
                  <a:t>Адрес</a:t>
                </a:r>
                <a:endParaRPr kumimoji="0" lang="en-US" sz="20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Pro Medium" panose="02000603030000020004" pitchFamily="2" charset="0"/>
                  <a:ea typeface="+mn-ea"/>
                  <a:cs typeface="Gotham Pro Medium" panose="02000603030000020004" pitchFamily="2" charset="0"/>
                </a:endParaRPr>
              </a:p>
            </p:txBody>
          </p:sp>
        </p:grpSp>
        <p:grpSp>
          <p:nvGrpSpPr>
            <p:cNvPr id="6" name="Группа 5"/>
            <p:cNvGrpSpPr/>
            <p:nvPr/>
          </p:nvGrpSpPr>
          <p:grpSpPr>
            <a:xfrm>
              <a:off x="13283212" y="7814539"/>
              <a:ext cx="8224256" cy="1494214"/>
              <a:chOff x="14593029" y="6703198"/>
              <a:chExt cx="8224256" cy="149421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4604464" y="7266744"/>
                <a:ext cx="6999047" cy="930668"/>
              </a:xfrm>
              <a:prstGeom prst="rect">
                <a:avLst/>
              </a:prstGeom>
              <a:noFill/>
            </p:spPr>
            <p:txBody>
              <a:bodyPr wrap="square" lIns="243797" tIns="121899" rIns="243797" bIns="121899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30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Pro Light" panose="02000503030000020004" pitchFamily="2" charset="0"/>
                    <a:ea typeface="Roboto Light" panose="02000000000000000000" pitchFamily="2" charset="0"/>
                    <a:cs typeface="Gotham Pro Light" panose="02000503030000020004" pitchFamily="2" charset="0"/>
                  </a:rPr>
                  <a:t>info@nectarin.ru</a:t>
                </a:r>
                <a:endParaRPr kumimoji="0" lang="en-US" sz="27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Pro Light" panose="02000503030000020004" pitchFamily="2" charset="0"/>
                  <a:ea typeface="Roboto Light" panose="02000000000000000000" pitchFamily="2" charset="0"/>
                  <a:cs typeface="Gotham Pro Light" panose="02000503030000020004" pitchFamily="2" charset="0"/>
                </a:endParaRPr>
              </a:p>
            </p:txBody>
          </p:sp>
          <p:sp>
            <p:nvSpPr>
              <p:cNvPr id="16" name="Rectangle 59"/>
              <p:cNvSpPr/>
              <p:nvPr/>
            </p:nvSpPr>
            <p:spPr>
              <a:xfrm>
                <a:off x="14593029" y="6703198"/>
                <a:ext cx="8224256" cy="985417"/>
              </a:xfrm>
              <a:prstGeom prst="rect">
                <a:avLst/>
              </a:prstGeom>
            </p:spPr>
            <p:txBody>
              <a:bodyPr wrap="none" lIns="243797" tIns="121899" rIns="243797" bIns="12189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0" i="0" u="none" strike="noStrike" kern="1200" cap="none" spc="30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Pro Medium" panose="02000603030000020004" pitchFamily="2" charset="0"/>
                    <a:ea typeface="+mn-ea"/>
                    <a:cs typeface="Gotham Pro Medium" panose="02000603030000020004" pitchFamily="2" charset="0"/>
                  </a:rPr>
                  <a:t>Контактная информация</a:t>
                </a:r>
                <a:endParaRPr kumimoji="0" lang="en-US" sz="20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Pro Medium" panose="02000603030000020004" pitchFamily="2" charset="0"/>
                  <a:ea typeface="+mn-ea"/>
                  <a:cs typeface="Gotham Pro Medium" panose="02000603030000020004" pitchFamily="2" charset="0"/>
                </a:endParaRPr>
              </a:p>
            </p:txBody>
          </p:sp>
        </p:grpSp>
        <p:grpSp>
          <p:nvGrpSpPr>
            <p:cNvPr id="7" name="Группа 6"/>
            <p:cNvGrpSpPr/>
            <p:nvPr/>
          </p:nvGrpSpPr>
          <p:grpSpPr>
            <a:xfrm>
              <a:off x="13283212" y="9558320"/>
              <a:ext cx="7010482" cy="1524449"/>
              <a:chOff x="14593029" y="8898080"/>
              <a:chExt cx="7010482" cy="1524449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4604464" y="9491861"/>
                <a:ext cx="6999047" cy="930668"/>
              </a:xfrm>
              <a:prstGeom prst="rect">
                <a:avLst/>
              </a:prstGeom>
              <a:noFill/>
            </p:spPr>
            <p:txBody>
              <a:bodyPr wrap="square" lIns="243797" tIns="121899" rIns="243797" bIns="121899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Pro Light" panose="02000503030000020004" pitchFamily="2" charset="0"/>
                    <a:ea typeface="Roboto Light" panose="02000000000000000000" pitchFamily="2" charset="0"/>
                    <a:cs typeface="Gotham Pro Light" panose="02000503030000020004" pitchFamily="2" charset="0"/>
                  </a:rPr>
                  <a:t>+7 (499) 551-5-551</a:t>
                </a:r>
              </a:p>
            </p:txBody>
          </p:sp>
          <p:sp>
            <p:nvSpPr>
              <p:cNvPr id="14" name="Rectangle 60"/>
              <p:cNvSpPr/>
              <p:nvPr/>
            </p:nvSpPr>
            <p:spPr>
              <a:xfrm>
                <a:off x="14593029" y="8898080"/>
                <a:ext cx="6596028" cy="985416"/>
              </a:xfrm>
              <a:prstGeom prst="rect">
                <a:avLst/>
              </a:prstGeom>
            </p:spPr>
            <p:txBody>
              <a:bodyPr wrap="none" lIns="243797" tIns="121899" rIns="243797" bIns="12189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0" i="0" u="none" strike="noStrike" kern="1200" cap="none" spc="30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otham Pro Medium" panose="02000603030000020004" pitchFamily="2" charset="0"/>
                    <a:ea typeface="+mn-ea"/>
                    <a:cs typeface="Gotham Pro Medium" panose="02000603030000020004" pitchFamily="2" charset="0"/>
                  </a:rPr>
                  <a:t>Телефон для связи</a:t>
                </a:r>
                <a:endParaRPr kumimoji="0" lang="en-US" sz="20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Pro Medium" panose="02000603030000020004" pitchFamily="2" charset="0"/>
                  <a:ea typeface="+mn-ea"/>
                  <a:cs typeface="Gotham Pro Medium" panose="02000603030000020004" pitchFamily="2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1905248" y="2475741"/>
              <a:ext cx="15216383" cy="1609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Pro Medium" panose="02000603030000020004" pitchFamily="2" charset="0"/>
                  <a:ea typeface="+mn-ea"/>
                  <a:cs typeface="Gotham Pro Medium" panose="02000603030000020004" pitchFamily="2" charset="0"/>
                </a:rPr>
                <a:t>МЫ МОЖЕМ ТАК ЖЕ, ТОЛЬКО КРУЧЕ.</a:t>
              </a:r>
              <a:endParaRPr kumimoji="0" 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Medium" panose="02000603030000020004" pitchFamily="2" charset="0"/>
                <a:ea typeface="+mn-ea"/>
                <a:cs typeface="Gotham Pro Medium" panose="02000603030000020004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Gotham Pro Light" panose="02000503030000020004" pitchFamily="2" charset="0"/>
                <a:ea typeface="+mn-ea"/>
                <a:cs typeface="Gotham Pro Light" panose="02000503030000020004" pitchFamily="2" charset="0"/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4241" y="6352643"/>
              <a:ext cx="1634927" cy="1480689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9637" y="7916170"/>
              <a:ext cx="1424134" cy="148583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2546" y="9484840"/>
              <a:ext cx="1758319" cy="158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24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/>
          <p:cNvSpPr/>
          <p:nvPr/>
        </p:nvSpPr>
        <p:spPr>
          <a:xfrm>
            <a:off x="-1597923" y="3776011"/>
            <a:ext cx="4123765" cy="397136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15343" y="768254"/>
            <a:ext cx="97321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«ВКОНТАКТЕ» ПОЗВОЛИЛ СОЗДАВАТЬ СОБСТВЕННЫЕ ИНТЕРАКТИВНЫЕ СТИКЕРЫ ДЛЯ ИСТОРИЙ 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42" y="2009659"/>
            <a:ext cx="53770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: </a:t>
            </a: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0237" y="1941030"/>
            <a:ext cx="598393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«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ВКонтакте» добавил возможность создавать собственные интерактивные стикеры для историй! Абсолютно любая механика – нужно лишь мини-приложение </a:t>
            </a:r>
            <a:r>
              <a:rPr lang="en-US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VK Mini Apps.</a:t>
            </a:r>
          </a:p>
          <a:p>
            <a:pPr algn="just"/>
            <a:endParaRPr lang="en-US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Благодаря стикерам в историях можно воспользоваться функциональностью вашего мини-приложения: оформить заказ, забронировать столик, задать вопросы. Например, если нажать на стикер от мини-приложения «Экскурсии», можно узнать больше о гиде или записаться на экскурсию.</a:t>
            </a:r>
          </a:p>
          <a:p>
            <a:pPr algn="just"/>
            <a:endParaRPr lang="ru-RU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1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endParaRPr lang="ru-RU" sz="1400" dirty="0" smtClean="0"/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</a:p>
          <a:p>
            <a:pPr>
              <a:lnSpc>
                <a:spcPts val="1800"/>
              </a:lnSpc>
            </a:pPr>
            <a:endParaRPr lang="en-US" sz="1400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</p:txBody>
      </p:sp>
      <p:sp>
        <p:nvSpPr>
          <p:cNvPr id="8" name="Скругленный прямоугольник 7">
            <a:hlinkClick r:id="rId2"/>
          </p:cNvPr>
          <p:cNvSpPr/>
          <p:nvPr/>
        </p:nvSpPr>
        <p:spPr>
          <a:xfrm>
            <a:off x="5098240" y="5510863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10484778" y="463284"/>
            <a:ext cx="1099397" cy="1099397"/>
            <a:chOff x="704849" y="476250"/>
            <a:chExt cx="2952750" cy="2952750"/>
          </a:xfrm>
        </p:grpSpPr>
        <p:sp>
          <p:nvSpPr>
            <p:cNvPr id="13" name="Прямоугольник 12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5" name="Picture 2" descr="https://sun1-97.userapi.com/J6J7xzr3rfDwHq8O6VVAoOxm3PAL42m1lxsdTw/chMLOne8HLA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1" y="2241474"/>
            <a:ext cx="4957619" cy="278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39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28" y="-554824"/>
            <a:ext cx="3434296" cy="36146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0757" y="821630"/>
            <a:ext cx="9791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«ВКОНТАКТЕ»ДОБАВИЛ ВОЗМОЖНОСТЬ ПУБЛИКОВАТЬ ОПРОСЫ В ИСТОРИЯХ</a:t>
            </a:r>
            <a:endParaRPr lang="en-US" sz="2400" spc="330" dirty="0" smtClean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757" y="2879277"/>
            <a:ext cx="5972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Общаться с клиентами в историях теперь можно с помощью нового стикера «Опрос»: выбирайте вместе новый вкус пиццы, спрашивайте, какой услуги им не хватает, или устраивайте голосование о теме будущей лекции</a:t>
            </a:r>
            <a:r>
              <a:rPr lang="ru-RU" dirty="0">
                <a:solidFill>
                  <a:srgbClr val="010101"/>
                </a:solidFill>
                <a:latin typeface="Open Sans"/>
              </a:rPr>
              <a:t>.</a:t>
            </a:r>
          </a:p>
        </p:txBody>
      </p:sp>
      <p:sp>
        <p:nvSpPr>
          <p:cNvPr id="5" name="Скругленный прямоугольник 4">
            <a:hlinkClick r:id="rId3"/>
          </p:cNvPr>
          <p:cNvSpPr/>
          <p:nvPr/>
        </p:nvSpPr>
        <p:spPr>
          <a:xfrm>
            <a:off x="2349401" y="5050207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pic>
        <p:nvPicPr>
          <p:cNvPr id="10" name="Picture 2" descr="https://sun1-89.userapi.com/ieNBKEy4LxqWD0EroSicyh7YX21B6d3DvFH4tA/mGQGZkYsOLs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77" y="2070513"/>
            <a:ext cx="4960000" cy="27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Группа 14"/>
          <p:cNvGrpSpPr/>
          <p:nvPr/>
        </p:nvGrpSpPr>
        <p:grpSpPr>
          <a:xfrm>
            <a:off x="473482" y="400991"/>
            <a:ext cx="360000" cy="360000"/>
            <a:chOff x="704849" y="476250"/>
            <a:chExt cx="2952750" cy="2952750"/>
          </a:xfrm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Прямоугольник 17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028" name="Picture 4" descr="Картинки по запросу &quot;vk gif&quot;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655" y="4418920"/>
            <a:ext cx="1657843" cy="124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3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3459945" y="3686175"/>
            <a:ext cx="1714500" cy="63436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42900" dist="254000" sx="98000" sy="98000" algn="l" rotWithShape="0">
              <a:srgbClr val="3238AA">
                <a:alpha val="2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96646" y="2648226"/>
            <a:ext cx="9538474" cy="16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00" spc="41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SEARCH AND CONTEXT</a:t>
            </a:r>
            <a:endParaRPr lang="ru-RU" sz="6600" spc="410" dirty="0">
              <a:solidFill>
                <a:schemeClr val="bg1"/>
              </a:solidFill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2" name="Группа 6"/>
          <p:cNvGrpSpPr/>
          <p:nvPr/>
        </p:nvGrpSpPr>
        <p:grpSpPr>
          <a:xfrm>
            <a:off x="1283676" y="1016657"/>
            <a:ext cx="471722" cy="471722"/>
            <a:chOff x="704849" y="476250"/>
            <a:chExt cx="2952750" cy="2952750"/>
          </a:xfrm>
          <a:solidFill>
            <a:schemeClr val="bg1"/>
          </a:solidFill>
        </p:grpSpPr>
        <p:sp>
          <p:nvSpPr>
            <p:cNvPr id="9" name="Прямоугольник 8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4" name="Овал 13"/>
          <p:cNvSpPr/>
          <p:nvPr/>
        </p:nvSpPr>
        <p:spPr>
          <a:xfrm>
            <a:off x="10050529" y="1463413"/>
            <a:ext cx="4123765" cy="3971365"/>
          </a:xfrm>
          <a:prstGeom prst="ellipse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197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28" y="-554824"/>
            <a:ext cx="3434296" cy="36146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0758" y="792338"/>
            <a:ext cx="979177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ЯНДЕКС.ДИРЕКТ РАЗРЕШИЛ ОТКЛЮЧАТЬ РЕКЛАМУ НА ДЕСКТОПАХ И УПРАВЛЯТЬ ПОКАЗАМИ НА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iOS </a:t>
            </a:r>
            <a:r>
              <a:rPr lang="ru-RU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И </a:t>
            </a:r>
            <a:r>
              <a:rPr lang="en-US" sz="2400" spc="330" dirty="0" smtClean="0">
                <a:solidFill>
                  <a:schemeClr val="bg1"/>
                </a:solidFill>
                <a:latin typeface="Gotham Pro Medium" panose="02000603030000020004" pitchFamily="2" charset="0"/>
                <a:cs typeface="Gotham Pro Medium" panose="02000603030000020004" pitchFamily="2" charset="0"/>
              </a:rPr>
              <a:t>ANDROID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758" y="2228812"/>
            <a:ext cx="59728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Теперь 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можно продвигать мобильные приложения или специальные предложения без показов на десктопах, а также дополнительно разделить аудитории со смартфонами на </a:t>
            </a:r>
            <a:r>
              <a:rPr lang="en-US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iOS 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 </a:t>
            </a:r>
            <a:r>
              <a:rPr lang="en-US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Android</a:t>
            </a:r>
            <a:r>
              <a:rPr lang="en-US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.</a:t>
            </a:r>
            <a:endParaRPr lang="ru-RU" dirty="0" smtClean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endParaRPr lang="en-US" dirty="0">
              <a:solidFill>
                <a:schemeClr val="bg1"/>
              </a:solidFill>
              <a:latin typeface="Gotham Pro Light" panose="02000503030000020004" pitchFamily="2" charset="0"/>
              <a:cs typeface="Gotham Pro Light" panose="02000503030000020004" pitchFamily="2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Можно отключить на выбор или </a:t>
            </a:r>
            <a:r>
              <a:rPr lang="en-US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iOS, 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или </a:t>
            </a:r>
            <a:r>
              <a:rPr lang="en-US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Android, 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и исключить пользователей десктопа. </a:t>
            </a:r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Корректировка 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на все смартфоны по-прежнему доступна в диапазоне от -50% до +1200%. </a:t>
            </a:r>
            <a:r>
              <a:rPr lang="ru-RU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Настроить </a:t>
            </a:r>
            <a:r>
              <a:rPr lang="ru-RU" dirty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более гибкие корректировки можно уже сейчас.</a:t>
            </a:r>
          </a:p>
          <a:p>
            <a:pPr algn="just"/>
            <a:r>
              <a:rPr lang="ru-RU" sz="1400" dirty="0" smtClean="0">
                <a:solidFill>
                  <a:schemeClr val="bg1"/>
                </a:solidFill>
                <a:latin typeface="Gotham Pro Light" panose="02000503030000020004" pitchFamily="2" charset="0"/>
                <a:cs typeface="Gotham Pro Light" panose="02000503030000020004" pitchFamily="2" charset="0"/>
              </a:rPr>
              <a:t> </a:t>
            </a:r>
            <a:endParaRPr lang="ru-RU" sz="1400" dirty="0">
              <a:solidFill>
                <a:srgbClr val="010101"/>
              </a:solidFill>
              <a:latin typeface="Open Sans"/>
            </a:endParaRPr>
          </a:p>
        </p:txBody>
      </p:sp>
      <p:sp>
        <p:nvSpPr>
          <p:cNvPr id="5" name="Скругленный прямоугольник 4">
            <a:hlinkClick r:id="rId3"/>
          </p:cNvPr>
          <p:cNvSpPr/>
          <p:nvPr/>
        </p:nvSpPr>
        <p:spPr>
          <a:xfrm>
            <a:off x="2514768" y="5677773"/>
            <a:ext cx="1995520" cy="501662"/>
          </a:xfrm>
          <a:prstGeom prst="roundRect">
            <a:avLst>
              <a:gd name="adj" fmla="val 50000"/>
            </a:avLst>
          </a:prstGeom>
          <a:solidFill>
            <a:srgbClr val="FF9C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pc="170" dirty="0" smtClean="0">
                <a:latin typeface="Gotham Pro Medium" panose="02000603030000020004" pitchFamily="2" charset="0"/>
                <a:cs typeface="Gotham Pro Medium" panose="02000603030000020004" pitchFamily="2" charset="0"/>
              </a:rPr>
              <a:t>смотреть</a:t>
            </a:r>
            <a:endParaRPr lang="ru-RU" sz="1600" spc="170" dirty="0">
              <a:latin typeface="Gotham Pro Medium" panose="02000603030000020004" pitchFamily="2" charset="0"/>
              <a:cs typeface="Gotham Pro Medium" panose="02000603030000020004" pitchFamily="2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691491" y="5629736"/>
            <a:ext cx="1099397" cy="1099397"/>
            <a:chOff x="704849" y="476250"/>
            <a:chExt cx="2952750" cy="2952750"/>
          </a:xfrm>
        </p:grpSpPr>
        <p:sp>
          <p:nvSpPr>
            <p:cNvPr id="16" name="Прямоугольник 15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Прямоугольник 17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99980" y="5758603"/>
            <a:ext cx="1099397" cy="1099397"/>
            <a:chOff x="704849" y="476250"/>
            <a:chExt cx="2952750" cy="2952750"/>
          </a:xfrm>
          <a:solidFill>
            <a:srgbClr val="0883E0"/>
          </a:solidFill>
        </p:grpSpPr>
        <p:sp>
          <p:nvSpPr>
            <p:cNvPr id="20" name="Прямоугольник 19"/>
            <p:cNvSpPr/>
            <p:nvPr/>
          </p:nvSpPr>
          <p:spPr>
            <a:xfrm rot="189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 20"/>
            <p:cNvSpPr/>
            <p:nvPr/>
          </p:nvSpPr>
          <p:spPr>
            <a:xfrm rot="2700000">
              <a:off x="1790699" y="476250"/>
              <a:ext cx="781050" cy="29527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37" y="2030698"/>
            <a:ext cx="5413490" cy="36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5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3310</Words>
  <Application>Microsoft Office PowerPoint</Application>
  <PresentationFormat>Широкоэкранный</PresentationFormat>
  <Paragraphs>465</Paragraphs>
  <Slides>52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6" baseType="lpstr">
      <vt:lpstr>Verdana</vt:lpstr>
      <vt:lpstr>Calibri Light</vt:lpstr>
      <vt:lpstr>Open Sans</vt:lpstr>
      <vt:lpstr>Gotham Pro Light</vt:lpstr>
      <vt:lpstr>Gilroy ExtraBold</vt:lpstr>
      <vt:lpstr>Gotham Pro Medium</vt:lpstr>
      <vt:lpstr>Roboto Light</vt:lpstr>
      <vt:lpstr>Calibri</vt:lpstr>
      <vt:lpstr>Arial</vt:lpstr>
      <vt:lpstr>Lato Light</vt:lpstr>
      <vt:lpstr>Gilroy Light</vt:lpstr>
      <vt:lpstr>Helvetica Neue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Рада Лушба</cp:lastModifiedBy>
  <cp:revision>102</cp:revision>
  <dcterms:created xsi:type="dcterms:W3CDTF">2019-12-20T12:37:09Z</dcterms:created>
  <dcterms:modified xsi:type="dcterms:W3CDTF">2020-02-26T13:55:08Z</dcterms:modified>
</cp:coreProperties>
</file>